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rawings/drawing2.xml" ContentType="application/vnd.openxmlformats-officedocument.drawingml.chartshapes+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2004000" cy="51206400"/>
  <p:notesSz cx="32918400" cy="51206400"/>
  <p:defaultTextStyle>
    <a:defPPr>
      <a:defRPr lang="en-US"/>
    </a:defPPr>
    <a:lvl1pPr algn="l" rtl="0" fontAlgn="base">
      <a:spcBef>
        <a:spcPct val="0"/>
      </a:spcBef>
      <a:spcAft>
        <a:spcPct val="0"/>
      </a:spcAft>
      <a:defRPr sz="3200" kern="1200">
        <a:solidFill>
          <a:schemeClr val="tx1"/>
        </a:solidFill>
        <a:latin typeface="Helvetica" pitchFamily="124" charset="0"/>
        <a:ea typeface="MS PGothic" pitchFamily="34" charset="-128"/>
        <a:cs typeface="+mn-cs"/>
      </a:defRPr>
    </a:lvl1pPr>
    <a:lvl2pPr marL="457200" algn="l" rtl="0" fontAlgn="base">
      <a:spcBef>
        <a:spcPct val="0"/>
      </a:spcBef>
      <a:spcAft>
        <a:spcPct val="0"/>
      </a:spcAft>
      <a:defRPr sz="3200" kern="1200">
        <a:solidFill>
          <a:schemeClr val="tx1"/>
        </a:solidFill>
        <a:latin typeface="Helvetica" pitchFamily="124" charset="0"/>
        <a:ea typeface="MS PGothic" pitchFamily="34" charset="-128"/>
        <a:cs typeface="+mn-cs"/>
      </a:defRPr>
    </a:lvl2pPr>
    <a:lvl3pPr marL="914400" algn="l" rtl="0" fontAlgn="base">
      <a:spcBef>
        <a:spcPct val="0"/>
      </a:spcBef>
      <a:spcAft>
        <a:spcPct val="0"/>
      </a:spcAft>
      <a:defRPr sz="3200" kern="1200">
        <a:solidFill>
          <a:schemeClr val="tx1"/>
        </a:solidFill>
        <a:latin typeface="Helvetica" pitchFamily="124" charset="0"/>
        <a:ea typeface="MS PGothic" pitchFamily="34" charset="-128"/>
        <a:cs typeface="+mn-cs"/>
      </a:defRPr>
    </a:lvl3pPr>
    <a:lvl4pPr marL="1371600" algn="l" rtl="0" fontAlgn="base">
      <a:spcBef>
        <a:spcPct val="0"/>
      </a:spcBef>
      <a:spcAft>
        <a:spcPct val="0"/>
      </a:spcAft>
      <a:defRPr sz="3200" kern="1200">
        <a:solidFill>
          <a:schemeClr val="tx1"/>
        </a:solidFill>
        <a:latin typeface="Helvetica" pitchFamily="124" charset="0"/>
        <a:ea typeface="MS PGothic" pitchFamily="34" charset="-128"/>
        <a:cs typeface="+mn-cs"/>
      </a:defRPr>
    </a:lvl4pPr>
    <a:lvl5pPr marL="1828800" algn="l" rtl="0" fontAlgn="base">
      <a:spcBef>
        <a:spcPct val="0"/>
      </a:spcBef>
      <a:spcAft>
        <a:spcPct val="0"/>
      </a:spcAft>
      <a:defRPr sz="3200" kern="1200">
        <a:solidFill>
          <a:schemeClr val="tx1"/>
        </a:solidFill>
        <a:latin typeface="Helvetica" pitchFamily="124" charset="0"/>
        <a:ea typeface="MS PGothic" pitchFamily="34" charset="-128"/>
        <a:cs typeface="+mn-cs"/>
      </a:defRPr>
    </a:lvl5pPr>
    <a:lvl6pPr marL="2286000" algn="l" defTabSz="914400" rtl="0" eaLnBrk="1" latinLnBrk="0" hangingPunct="1">
      <a:defRPr sz="3200" kern="1200">
        <a:solidFill>
          <a:schemeClr val="tx1"/>
        </a:solidFill>
        <a:latin typeface="Helvetica" pitchFamily="124" charset="0"/>
        <a:ea typeface="MS PGothic" pitchFamily="34" charset="-128"/>
        <a:cs typeface="+mn-cs"/>
      </a:defRPr>
    </a:lvl6pPr>
    <a:lvl7pPr marL="2743200" algn="l" defTabSz="914400" rtl="0" eaLnBrk="1" latinLnBrk="0" hangingPunct="1">
      <a:defRPr sz="3200" kern="1200">
        <a:solidFill>
          <a:schemeClr val="tx1"/>
        </a:solidFill>
        <a:latin typeface="Helvetica" pitchFamily="124" charset="0"/>
        <a:ea typeface="MS PGothic" pitchFamily="34" charset="-128"/>
        <a:cs typeface="+mn-cs"/>
      </a:defRPr>
    </a:lvl7pPr>
    <a:lvl8pPr marL="3200400" algn="l" defTabSz="914400" rtl="0" eaLnBrk="1" latinLnBrk="0" hangingPunct="1">
      <a:defRPr sz="3200" kern="1200">
        <a:solidFill>
          <a:schemeClr val="tx1"/>
        </a:solidFill>
        <a:latin typeface="Helvetica" pitchFamily="124" charset="0"/>
        <a:ea typeface="MS PGothic" pitchFamily="34" charset="-128"/>
        <a:cs typeface="+mn-cs"/>
      </a:defRPr>
    </a:lvl8pPr>
    <a:lvl9pPr marL="3657600" algn="l" defTabSz="914400" rtl="0" eaLnBrk="1" latinLnBrk="0" hangingPunct="1">
      <a:defRPr sz="3200" kern="1200">
        <a:solidFill>
          <a:schemeClr val="tx1"/>
        </a:solidFill>
        <a:latin typeface="Helvetica" pitchFamily="12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9966FF"/>
    <a:srgbClr val="6666FF"/>
    <a:srgbClr val="191919"/>
    <a:srgbClr val="FF3300"/>
    <a:srgbClr val="FFFF66"/>
    <a:srgbClr val="FFFFE1"/>
    <a:srgbClr val="FFF3F3"/>
    <a:srgbClr val="800040"/>
    <a:srgbClr val="004080"/>
    <a:srgbClr val="FF6FC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napToGrid="0">
      <p:cViewPr>
        <p:scale>
          <a:sx n="40" d="100"/>
          <a:sy n="40" d="100"/>
        </p:scale>
        <p:origin x="456" y="6084"/>
      </p:cViewPr>
      <p:guideLst>
        <p:guide orient="horz" pos="1115"/>
        <p:guide orient="horz" pos="30539"/>
        <p:guide orient="horz" pos="5800"/>
        <p:guide orient="horz" pos="3312"/>
        <p:guide pos="4649"/>
        <p:guide pos="5258"/>
        <p:guide pos="9569"/>
        <p:guide pos="15334"/>
        <p:guide pos="719"/>
        <p:guide pos="10206"/>
        <p:guide pos="14727"/>
        <p:guide pos="19294"/>
      </p:guideLst>
    </p:cSldViewPr>
  </p:slideViewPr>
  <p:outlineViewPr>
    <p:cViewPr>
      <p:scale>
        <a:sx n="33" d="100"/>
        <a:sy n="33" d="100"/>
      </p:scale>
      <p:origin x="0" y="0"/>
    </p:cViewPr>
  </p:outlineViewPr>
  <p:notesTextViewPr>
    <p:cViewPr>
      <p:scale>
        <a:sx n="50" d="100"/>
        <a:sy n="5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ApneaLink%20studies%20data\ApneaLink%20Data%20transferred%20for%20Stats\Statistic-AL-140509-162325bb.csv"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ApneaLink%20studies%20data\ApneaLink%20Data%20transferred%20for%20Stats\Statistic-AL-140509-162325bb.csv"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SHS%20Folder\Rhonda%20personal\INFO.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SHS%20Folder\Rhonda%20personal\INF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AU"/>
  <c:chart>
    <c:title>
      <c:tx>
        <c:rich>
          <a:bodyPr/>
          <a:lstStyle/>
          <a:p>
            <a:pPr>
              <a:defRPr sz="2800"/>
            </a:pPr>
            <a:r>
              <a:rPr lang="en-US" sz="3200" b="0" dirty="0">
                <a:latin typeface="Arial" pitchFamily="34" charset="0"/>
                <a:cs typeface="Arial" pitchFamily="34" charset="0"/>
              </a:rPr>
              <a:t>Females (</a:t>
            </a:r>
            <a:r>
              <a:rPr lang="en-US" sz="3200" b="0" dirty="0" smtClean="0">
                <a:latin typeface="Arial" pitchFamily="34" charset="0"/>
                <a:cs typeface="Arial" pitchFamily="34" charset="0"/>
              </a:rPr>
              <a:t>n=71</a:t>
            </a:r>
            <a:r>
              <a:rPr lang="en-US" sz="2800" b="0" dirty="0" smtClean="0">
                <a:latin typeface="Arial" pitchFamily="34" charset="0"/>
                <a:cs typeface="Arial" pitchFamily="34" charset="0"/>
              </a:rPr>
              <a:t>)</a:t>
            </a:r>
            <a:endParaRPr lang="en-US" sz="2800" b="0" dirty="0">
              <a:latin typeface="Arial" pitchFamily="34" charset="0"/>
              <a:cs typeface="Arial" pitchFamily="34" charset="0"/>
            </a:endParaRPr>
          </a:p>
        </c:rich>
      </c:tx>
      <c:layout>
        <c:manualLayout>
          <c:xMode val="edge"/>
          <c:yMode val="edge"/>
          <c:x val="0.19866062781987839"/>
          <c:y val="0"/>
        </c:manualLayout>
      </c:layout>
    </c:title>
    <c:plotArea>
      <c:layout/>
      <c:pieChart>
        <c:varyColors val="1"/>
        <c:ser>
          <c:idx val="0"/>
          <c:order val="0"/>
          <c:tx>
            <c:strRef>
              <c:f>'Descriptive Stats'!$A$16</c:f>
              <c:strCache>
                <c:ptCount val="1"/>
                <c:pt idx="0">
                  <c:v>Females (n=70)</c:v>
                </c:pt>
              </c:strCache>
            </c:strRef>
          </c:tx>
          <c:spPr>
            <a:ln>
              <a:solidFill>
                <a:srgbClr val="1A1608"/>
              </a:solidFill>
            </a:ln>
          </c:spPr>
          <c:dPt>
            <c:idx val="0"/>
            <c:spPr>
              <a:solidFill>
                <a:srgbClr val="FF0000"/>
              </a:solidFill>
              <a:ln>
                <a:solidFill>
                  <a:srgbClr val="1A1608"/>
                </a:solidFill>
              </a:ln>
            </c:spPr>
          </c:dPt>
          <c:dPt>
            <c:idx val="1"/>
            <c:spPr>
              <a:solidFill>
                <a:srgbClr val="FFC000"/>
              </a:solidFill>
              <a:ln>
                <a:solidFill>
                  <a:srgbClr val="1A1608"/>
                </a:solidFill>
              </a:ln>
            </c:spPr>
          </c:dPt>
          <c:dPt>
            <c:idx val="2"/>
            <c:spPr>
              <a:solidFill>
                <a:schemeClr val="accent3">
                  <a:lumMod val="60000"/>
                  <a:lumOff val="40000"/>
                </a:schemeClr>
              </a:solidFill>
              <a:ln>
                <a:solidFill>
                  <a:srgbClr val="1A1608"/>
                </a:solidFill>
              </a:ln>
            </c:spPr>
          </c:dPt>
          <c:dPt>
            <c:idx val="3"/>
            <c:spPr>
              <a:solidFill>
                <a:schemeClr val="bg2">
                  <a:lumMod val="40000"/>
                  <a:lumOff val="60000"/>
                </a:schemeClr>
              </a:solidFill>
              <a:ln>
                <a:solidFill>
                  <a:srgbClr val="1A1608"/>
                </a:solidFill>
              </a:ln>
            </c:spPr>
          </c:dPt>
          <c:dLbls>
            <c:dLbl>
              <c:idx val="0"/>
              <c:layout/>
              <c:tx>
                <c:rich>
                  <a:bodyPr/>
                  <a:lstStyle/>
                  <a:p>
                    <a:r>
                      <a:rPr lang="en-US" smtClean="0"/>
                      <a:t>2 (3%)</a:t>
                    </a:r>
                    <a:endParaRPr lang="en-US"/>
                  </a:p>
                </c:rich>
              </c:tx>
              <c:showVal val="1"/>
              <c:showPercent val="1"/>
            </c:dLbl>
            <c:dLbl>
              <c:idx val="1"/>
              <c:layout/>
              <c:tx>
                <c:rich>
                  <a:bodyPr/>
                  <a:lstStyle/>
                  <a:p>
                    <a:r>
                      <a:rPr lang="en-US" smtClean="0"/>
                      <a:t>2 (3%)</a:t>
                    </a:r>
                    <a:endParaRPr lang="en-US"/>
                  </a:p>
                </c:rich>
              </c:tx>
              <c:showVal val="1"/>
              <c:showPercent val="1"/>
            </c:dLbl>
            <c:dLbl>
              <c:idx val="2"/>
              <c:layout/>
              <c:tx>
                <c:rich>
                  <a:bodyPr/>
                  <a:lstStyle/>
                  <a:p>
                    <a:r>
                      <a:rPr lang="en-US" smtClean="0"/>
                      <a:t>13 (18%) </a:t>
                    </a:r>
                    <a:endParaRPr lang="en-US"/>
                  </a:p>
                </c:rich>
              </c:tx>
              <c:showVal val="1"/>
              <c:showPercent val="1"/>
            </c:dLbl>
            <c:dLbl>
              <c:idx val="3"/>
              <c:layout/>
              <c:tx>
                <c:rich>
                  <a:bodyPr/>
                  <a:lstStyle/>
                  <a:p>
                    <a:r>
                      <a:rPr lang="en-US" dirty="0" smtClean="0"/>
                      <a:t>54 (76%)</a:t>
                    </a:r>
                    <a:endParaRPr lang="en-US" dirty="0"/>
                  </a:p>
                </c:rich>
              </c:tx>
              <c:showVal val="1"/>
              <c:showPercent val="1"/>
            </c:dLbl>
            <c:showVal val="1"/>
            <c:showPercent val="1"/>
            <c:showLeaderLines val="1"/>
          </c:dLbls>
          <c:cat>
            <c:strRef>
              <c:f>'Descriptive Stats'!$B$15:$E$15</c:f>
              <c:strCache>
                <c:ptCount val="4"/>
                <c:pt idx="0">
                  <c:v>  AHI ≥ 30   High  </c:v>
                </c:pt>
                <c:pt idx="1">
                  <c:v>AHI 15&lt;30 Moderate </c:v>
                </c:pt>
                <c:pt idx="2">
                  <c:v>AHI 5&lt;15      Mild        </c:v>
                </c:pt>
                <c:pt idx="3">
                  <c:v>AHI&lt;5   Normal </c:v>
                </c:pt>
              </c:strCache>
            </c:strRef>
          </c:cat>
          <c:val>
            <c:numRef>
              <c:f>'Descriptive Stats'!$B$16:$E$16</c:f>
              <c:numCache>
                <c:formatCode>General</c:formatCode>
                <c:ptCount val="4"/>
                <c:pt idx="0">
                  <c:v>2</c:v>
                </c:pt>
                <c:pt idx="1">
                  <c:v>2</c:v>
                </c:pt>
                <c:pt idx="2">
                  <c:v>13</c:v>
                </c:pt>
                <c:pt idx="3">
                  <c:v>53</c:v>
                </c:pt>
              </c:numCache>
            </c:numRef>
          </c:val>
        </c:ser>
        <c:firstSliceAng val="0"/>
      </c:pieChart>
    </c:plotArea>
    <c:plotVisOnly val="1"/>
  </c:chart>
  <c:spPr>
    <a:ln w="15875" cmpd="sng">
      <a:noFill/>
    </a:ln>
  </c:spPr>
  <c:txPr>
    <a:bodyPr/>
    <a:lstStyle/>
    <a:p>
      <a:pPr>
        <a:defRPr sz="2000" b="1"/>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AU"/>
  <c:chart>
    <c:title>
      <c:tx>
        <c:rich>
          <a:bodyPr/>
          <a:lstStyle/>
          <a:p>
            <a:pPr>
              <a:defRPr/>
            </a:pPr>
            <a:r>
              <a:rPr lang="en-US" b="0" dirty="0">
                <a:latin typeface="Arial" pitchFamily="34" charset="0"/>
                <a:cs typeface="Arial" pitchFamily="34" charset="0"/>
              </a:rPr>
              <a:t>Males (</a:t>
            </a:r>
            <a:r>
              <a:rPr lang="en-US" b="0" dirty="0" smtClean="0">
                <a:latin typeface="Arial" pitchFamily="34" charset="0"/>
                <a:cs typeface="Arial" pitchFamily="34" charset="0"/>
              </a:rPr>
              <a:t>n=531)</a:t>
            </a:r>
            <a:endParaRPr lang="en-US" b="0" dirty="0">
              <a:latin typeface="Arial" pitchFamily="34" charset="0"/>
              <a:cs typeface="Arial" pitchFamily="34" charset="0"/>
            </a:endParaRPr>
          </a:p>
        </c:rich>
      </c:tx>
      <c:layout>
        <c:manualLayout>
          <c:xMode val="edge"/>
          <c:yMode val="edge"/>
          <c:x val="0.26141703059944338"/>
          <c:y val="0.11405581722131661"/>
        </c:manualLayout>
      </c:layout>
    </c:title>
    <c:plotArea>
      <c:layout/>
      <c:pieChart>
        <c:varyColors val="1"/>
        <c:ser>
          <c:idx val="0"/>
          <c:order val="0"/>
          <c:tx>
            <c:strRef>
              <c:f>'Descriptive Stats'!$H$16</c:f>
              <c:strCache>
                <c:ptCount val="1"/>
                <c:pt idx="0">
                  <c:v>Males (n=505)</c:v>
                </c:pt>
              </c:strCache>
            </c:strRef>
          </c:tx>
          <c:spPr>
            <a:ln w="12700">
              <a:solidFill>
                <a:srgbClr val="1A1608"/>
              </a:solidFill>
            </a:ln>
          </c:spPr>
          <c:dPt>
            <c:idx val="0"/>
            <c:spPr>
              <a:solidFill>
                <a:srgbClr val="FF0000"/>
              </a:solidFill>
              <a:ln w="12700">
                <a:solidFill>
                  <a:srgbClr val="1A1608"/>
                </a:solidFill>
              </a:ln>
            </c:spPr>
          </c:dPt>
          <c:dPt>
            <c:idx val="1"/>
            <c:spPr>
              <a:solidFill>
                <a:srgbClr val="FFC000"/>
              </a:solidFill>
              <a:ln w="12700">
                <a:solidFill>
                  <a:srgbClr val="1A1608"/>
                </a:solidFill>
              </a:ln>
            </c:spPr>
          </c:dPt>
          <c:dPt>
            <c:idx val="2"/>
            <c:spPr>
              <a:solidFill>
                <a:schemeClr val="accent3">
                  <a:lumMod val="60000"/>
                  <a:lumOff val="40000"/>
                </a:schemeClr>
              </a:solidFill>
              <a:ln w="12700">
                <a:solidFill>
                  <a:srgbClr val="1A1608"/>
                </a:solidFill>
              </a:ln>
            </c:spPr>
          </c:dPt>
          <c:dPt>
            <c:idx val="3"/>
            <c:spPr>
              <a:solidFill>
                <a:schemeClr val="bg2">
                  <a:lumMod val="40000"/>
                  <a:lumOff val="60000"/>
                </a:schemeClr>
              </a:solidFill>
              <a:ln w="12700">
                <a:solidFill>
                  <a:srgbClr val="1A1608"/>
                </a:solidFill>
              </a:ln>
            </c:spPr>
          </c:dPt>
          <c:dLbls>
            <c:dLbl>
              <c:idx val="0"/>
              <c:layout/>
              <c:tx>
                <c:rich>
                  <a:bodyPr/>
                  <a:lstStyle/>
                  <a:p>
                    <a:r>
                      <a:rPr lang="en-US" dirty="0" smtClean="0"/>
                      <a:t>71 (12%)</a:t>
                    </a:r>
                    <a:endParaRPr lang="en-US" dirty="0"/>
                  </a:p>
                </c:rich>
              </c:tx>
              <c:showVal val="1"/>
              <c:showPercent val="1"/>
            </c:dLbl>
            <c:dLbl>
              <c:idx val="1"/>
              <c:layout/>
              <c:tx>
                <c:rich>
                  <a:bodyPr/>
                  <a:lstStyle/>
                  <a:p>
                    <a:r>
                      <a:rPr lang="en-US" dirty="0" smtClean="0"/>
                      <a:t>87</a:t>
                    </a:r>
                    <a:r>
                      <a:rPr lang="en-US" baseline="0" dirty="0" smtClean="0"/>
                      <a:t> (1</a:t>
                    </a:r>
                    <a:r>
                      <a:rPr lang="en-US" dirty="0" smtClean="0"/>
                      <a:t>5%)</a:t>
                    </a:r>
                    <a:endParaRPr lang="en-US" dirty="0"/>
                  </a:p>
                </c:rich>
              </c:tx>
              <c:showVal val="1"/>
              <c:showPercent val="1"/>
            </c:dLbl>
            <c:dLbl>
              <c:idx val="2"/>
              <c:layout/>
              <c:tx>
                <c:rich>
                  <a:bodyPr/>
                  <a:lstStyle/>
                  <a:p>
                    <a:r>
                      <a:rPr lang="en-US" dirty="0" smtClean="0"/>
                      <a:t>168</a:t>
                    </a:r>
                    <a:r>
                      <a:rPr lang="en-US" baseline="0" dirty="0" smtClean="0"/>
                      <a:t> (</a:t>
                    </a:r>
                    <a:r>
                      <a:rPr lang="en-US" dirty="0" smtClean="0"/>
                      <a:t>33%)</a:t>
                    </a:r>
                    <a:endParaRPr lang="en-US" dirty="0"/>
                  </a:p>
                </c:rich>
              </c:tx>
              <c:showVal val="1"/>
              <c:showPercent val="1"/>
            </c:dLbl>
            <c:dLbl>
              <c:idx val="3"/>
              <c:layout/>
              <c:tx>
                <c:rich>
                  <a:bodyPr/>
                  <a:lstStyle/>
                  <a:p>
                    <a:r>
                      <a:rPr lang="en-US" dirty="0" smtClean="0"/>
                      <a:t>205 (40%)</a:t>
                    </a:r>
                    <a:endParaRPr lang="en-US" dirty="0"/>
                  </a:p>
                </c:rich>
              </c:tx>
              <c:showVal val="1"/>
              <c:showPercent val="1"/>
            </c:dLbl>
            <c:showVal val="1"/>
            <c:showPercent val="1"/>
            <c:showLeaderLines val="1"/>
          </c:dLbls>
          <c:cat>
            <c:strRef>
              <c:f>'Descriptive Stats'!$I$15:$L$15</c:f>
              <c:strCache>
                <c:ptCount val="4"/>
                <c:pt idx="0">
                  <c:v>  AHI ≥ 30   High  </c:v>
                </c:pt>
                <c:pt idx="1">
                  <c:v>AHI 15&lt;30 Moderate </c:v>
                </c:pt>
                <c:pt idx="2">
                  <c:v>AHI 5&lt;15      Mild        </c:v>
                </c:pt>
                <c:pt idx="3">
                  <c:v>AHI&lt;5   Normal </c:v>
                </c:pt>
              </c:strCache>
            </c:strRef>
          </c:cat>
          <c:val>
            <c:numRef>
              <c:f>'Descriptive Stats'!$I$16:$L$16</c:f>
              <c:numCache>
                <c:formatCode>0</c:formatCode>
                <c:ptCount val="4"/>
                <c:pt idx="0">
                  <c:v>61</c:v>
                </c:pt>
                <c:pt idx="1">
                  <c:v>76</c:v>
                </c:pt>
                <c:pt idx="2">
                  <c:v>166</c:v>
                </c:pt>
                <c:pt idx="3">
                  <c:v>202</c:v>
                </c:pt>
              </c:numCache>
            </c:numRef>
          </c:val>
        </c:ser>
        <c:firstSliceAng val="0"/>
      </c:pieChart>
    </c:plotArea>
    <c:legend>
      <c:legendPos val="r"/>
      <c:legendEntry>
        <c:idx val="0"/>
        <c:txPr>
          <a:bodyPr/>
          <a:lstStyle/>
          <a:p>
            <a:pPr>
              <a:defRPr sz="1500" baseline="0"/>
            </a:pPr>
            <a:endParaRPr lang="en-US"/>
          </a:p>
        </c:txPr>
      </c:legendEntry>
      <c:legendEntry>
        <c:idx val="1"/>
        <c:txPr>
          <a:bodyPr/>
          <a:lstStyle/>
          <a:p>
            <a:pPr>
              <a:defRPr sz="1500" baseline="0"/>
            </a:pPr>
            <a:endParaRPr lang="en-US"/>
          </a:p>
        </c:txPr>
      </c:legendEntry>
      <c:legendEntry>
        <c:idx val="2"/>
        <c:txPr>
          <a:bodyPr/>
          <a:lstStyle/>
          <a:p>
            <a:pPr>
              <a:defRPr sz="1500" baseline="0"/>
            </a:pPr>
            <a:endParaRPr lang="en-US"/>
          </a:p>
        </c:txPr>
      </c:legendEntry>
      <c:legendEntry>
        <c:idx val="3"/>
        <c:txPr>
          <a:bodyPr/>
          <a:lstStyle/>
          <a:p>
            <a:pPr>
              <a:defRPr sz="1500" baseline="0"/>
            </a:pPr>
            <a:endParaRPr lang="en-US"/>
          </a:p>
        </c:txPr>
      </c:legendEntry>
      <c:layout>
        <c:manualLayout>
          <c:xMode val="edge"/>
          <c:yMode val="edge"/>
          <c:x val="0.60353347805611768"/>
          <c:y val="0.63111851639989036"/>
          <c:w val="0.38635549292766219"/>
          <c:h val="0.28847358974002957"/>
        </c:manualLayout>
      </c:layout>
      <c:txPr>
        <a:bodyPr/>
        <a:lstStyle/>
        <a:p>
          <a:pPr>
            <a:defRPr sz="1100"/>
          </a:pPr>
          <a:endParaRPr lang="en-US"/>
        </a:p>
      </c:txPr>
    </c:legend>
    <c:plotVisOnly val="1"/>
  </c:chart>
  <c:spPr>
    <a:noFill/>
    <a:ln w="15875" cmpd="sng">
      <a:noFill/>
    </a:ln>
  </c:spPr>
  <c:txPr>
    <a:bodyPr/>
    <a:lstStyle/>
    <a:p>
      <a:pPr>
        <a:defRPr sz="2400" b="1"/>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AU"/>
  <c:chart>
    <c:autoTitleDeleted val="1"/>
    <c:plotArea>
      <c:layout>
        <c:manualLayout>
          <c:layoutTarget val="inner"/>
          <c:xMode val="edge"/>
          <c:yMode val="edge"/>
          <c:x val="6.6379265091863496E-2"/>
          <c:y val="0.14138451443569552"/>
          <c:w val="0.45249146981627297"/>
          <c:h val="0.75415244969378858"/>
        </c:manualLayout>
      </c:layout>
      <c:pieChart>
        <c:varyColors val="1"/>
        <c:ser>
          <c:idx val="0"/>
          <c:order val="0"/>
          <c:spPr>
            <a:ln>
              <a:solidFill>
                <a:srgbClr val="191919">
                  <a:alpha val="97000"/>
                </a:srgbClr>
              </a:solidFill>
            </a:ln>
          </c:spPr>
          <c:explosion val="2"/>
          <c:dPt>
            <c:idx val="0"/>
            <c:spPr>
              <a:solidFill>
                <a:srgbClr val="6666FF"/>
              </a:solidFill>
              <a:ln>
                <a:solidFill>
                  <a:srgbClr val="191919">
                    <a:alpha val="97000"/>
                  </a:srgbClr>
                </a:solidFill>
              </a:ln>
            </c:spPr>
          </c:dPt>
          <c:dPt>
            <c:idx val="1"/>
            <c:spPr>
              <a:solidFill>
                <a:srgbClr val="FF3300"/>
              </a:solidFill>
              <a:ln>
                <a:solidFill>
                  <a:srgbClr val="191919">
                    <a:alpha val="97000"/>
                  </a:srgbClr>
                </a:solidFill>
              </a:ln>
            </c:spPr>
          </c:dPt>
          <c:dPt>
            <c:idx val="2"/>
            <c:spPr>
              <a:solidFill>
                <a:srgbClr val="FFC000"/>
              </a:solidFill>
              <a:ln>
                <a:solidFill>
                  <a:srgbClr val="191919">
                    <a:alpha val="97000"/>
                  </a:srgbClr>
                </a:solidFill>
              </a:ln>
            </c:spPr>
          </c:dPt>
          <c:dPt>
            <c:idx val="3"/>
            <c:spPr>
              <a:solidFill>
                <a:srgbClr val="9966FF"/>
              </a:solidFill>
              <a:ln>
                <a:solidFill>
                  <a:srgbClr val="191919">
                    <a:alpha val="97000"/>
                  </a:srgbClr>
                </a:solidFill>
              </a:ln>
            </c:spPr>
          </c:dPt>
          <c:dLbls>
            <c:dLbl>
              <c:idx val="3"/>
              <c:layout>
                <c:manualLayout>
                  <c:x val="4.6691217861333227E-2"/>
                  <c:y val="0.11168011921936317"/>
                </c:manualLayout>
              </c:layout>
              <c:showPercent val="1"/>
            </c:dLbl>
            <c:txPr>
              <a:bodyPr/>
              <a:lstStyle/>
              <a:p>
                <a:pPr>
                  <a:defRPr sz="2400" b="1"/>
                </a:pPr>
                <a:endParaRPr lang="en-US"/>
              </a:p>
            </c:txPr>
            <c:showPercent val="1"/>
            <c:showLeaderLines val="1"/>
          </c:dLbls>
          <c:cat>
            <c:strRef>
              <c:f>'Safety Critical'!$F$161:$I$161</c:f>
              <c:strCache>
                <c:ptCount val="4"/>
                <c:pt idx="0">
                  <c:v>No Disorder</c:v>
                </c:pt>
                <c:pt idx="1">
                  <c:v>Mod/Severe SDB</c:v>
                </c:pt>
                <c:pt idx="2">
                  <c:v>PLMS</c:v>
                </c:pt>
                <c:pt idx="3">
                  <c:v>Excessive Sleepiness</c:v>
                </c:pt>
              </c:strCache>
            </c:strRef>
          </c:cat>
          <c:val>
            <c:numRef>
              <c:f>'Safety Critical'!$F$162:$I$162</c:f>
              <c:numCache>
                <c:formatCode>General</c:formatCode>
                <c:ptCount val="4"/>
                <c:pt idx="0">
                  <c:v>76</c:v>
                </c:pt>
                <c:pt idx="1">
                  <c:v>53</c:v>
                </c:pt>
                <c:pt idx="2">
                  <c:v>12</c:v>
                </c:pt>
                <c:pt idx="3">
                  <c:v>11</c:v>
                </c:pt>
              </c:numCache>
            </c:numRef>
          </c:val>
        </c:ser>
        <c:ser>
          <c:idx val="1"/>
          <c:order val="1"/>
          <c:dLbls>
            <c:showPercent val="1"/>
            <c:showLeaderLines val="1"/>
          </c:dLbls>
          <c:cat>
            <c:strRef>
              <c:f>'Safety Critical'!$F$161:$I$161</c:f>
              <c:strCache>
                <c:ptCount val="4"/>
                <c:pt idx="0">
                  <c:v>No Disorder</c:v>
                </c:pt>
                <c:pt idx="1">
                  <c:v>Mod/Severe SDB</c:v>
                </c:pt>
                <c:pt idx="2">
                  <c:v>PLMS</c:v>
                </c:pt>
                <c:pt idx="3">
                  <c:v>Excessive Sleepiness</c:v>
                </c:pt>
              </c:strCache>
            </c:strRef>
          </c:cat>
          <c:val>
            <c:numRef>
              <c:f>'Safety Critical'!$F$163:$I$163</c:f>
              <c:numCache>
                <c:formatCode>0%</c:formatCode>
                <c:ptCount val="4"/>
                <c:pt idx="0">
                  <c:v>0.5</c:v>
                </c:pt>
                <c:pt idx="1">
                  <c:v>0.35</c:v>
                </c:pt>
                <c:pt idx="2">
                  <c:v>0.08</c:v>
                </c:pt>
                <c:pt idx="3" formatCode="0.00%">
                  <c:v>7.0000000000000007E-2</c:v>
                </c:pt>
              </c:numCache>
            </c:numRef>
          </c:val>
        </c:ser>
        <c:dLbls>
          <c:showPercent val="1"/>
        </c:dLbls>
        <c:firstSliceAng val="0"/>
      </c:pieChart>
    </c:plotArea>
    <c:legend>
      <c:legendPos val="r"/>
      <c:layout>
        <c:manualLayout>
          <c:xMode val="edge"/>
          <c:yMode val="edge"/>
          <c:x val="0.63136242344706917"/>
          <c:y val="0.43204469233012538"/>
          <c:w val="0.30323901383782614"/>
          <c:h val="0.3493681500675036"/>
        </c:manualLayout>
      </c:layout>
      <c:txPr>
        <a:bodyPr/>
        <a:lstStyle/>
        <a:p>
          <a:pPr>
            <a:defRPr sz="1800" b="1"/>
          </a:pPr>
          <a:endParaRPr lang="en-US"/>
        </a:p>
      </c:txPr>
    </c:legend>
    <c:plotVisOnly val="1"/>
  </c:chart>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lang val="en-AU"/>
  <c:chart>
    <c:autoTitleDeleted val="1"/>
    <c:plotArea>
      <c:layout>
        <c:manualLayout>
          <c:layoutTarget val="inner"/>
          <c:xMode val="edge"/>
          <c:yMode val="edge"/>
          <c:x val="9.7025614180498883E-3"/>
          <c:y val="0.13998060454169528"/>
          <c:w val="0.58828363906035297"/>
          <c:h val="0.78671899201177042"/>
        </c:manualLayout>
      </c:layout>
      <c:pieChart>
        <c:varyColors val="1"/>
        <c:ser>
          <c:idx val="0"/>
          <c:order val="0"/>
          <c:spPr>
            <a:ln>
              <a:solidFill>
                <a:srgbClr val="191919">
                  <a:alpha val="97000"/>
                </a:srgbClr>
              </a:solidFill>
            </a:ln>
          </c:spPr>
          <c:dPt>
            <c:idx val="0"/>
            <c:spPr>
              <a:solidFill>
                <a:srgbClr val="6666FF"/>
              </a:solidFill>
              <a:ln>
                <a:solidFill>
                  <a:srgbClr val="191919">
                    <a:alpha val="97000"/>
                  </a:srgbClr>
                </a:solidFill>
              </a:ln>
            </c:spPr>
          </c:dPt>
          <c:dPt>
            <c:idx val="1"/>
            <c:spPr>
              <a:solidFill>
                <a:srgbClr val="FF0000"/>
              </a:solidFill>
              <a:ln>
                <a:solidFill>
                  <a:srgbClr val="191919">
                    <a:alpha val="97000"/>
                  </a:srgbClr>
                </a:solidFill>
              </a:ln>
            </c:spPr>
          </c:dPt>
          <c:dPt>
            <c:idx val="2"/>
            <c:spPr>
              <a:solidFill>
                <a:srgbClr val="FFC000"/>
              </a:solidFill>
              <a:ln>
                <a:solidFill>
                  <a:srgbClr val="191919">
                    <a:alpha val="97000"/>
                  </a:srgbClr>
                </a:solidFill>
              </a:ln>
            </c:spPr>
          </c:dPt>
          <c:dPt>
            <c:idx val="3"/>
            <c:spPr>
              <a:solidFill>
                <a:srgbClr val="9966FF"/>
              </a:solidFill>
              <a:ln>
                <a:solidFill>
                  <a:srgbClr val="191919">
                    <a:alpha val="97000"/>
                  </a:srgbClr>
                </a:solidFill>
              </a:ln>
            </c:spPr>
          </c:dPt>
          <c:dLbls>
            <c:txPr>
              <a:bodyPr/>
              <a:lstStyle/>
              <a:p>
                <a:pPr>
                  <a:defRPr sz="2400" b="1"/>
                </a:pPr>
                <a:endParaRPr lang="en-US"/>
              </a:p>
            </c:txPr>
            <c:showPercent val="1"/>
            <c:showLeaderLines val="1"/>
          </c:dLbls>
          <c:cat>
            <c:strRef>
              <c:f>'Fatigue Conf abstract 2015'!$F$621:$I$621</c:f>
              <c:strCache>
                <c:ptCount val="4"/>
                <c:pt idx="0">
                  <c:v>Normal</c:v>
                </c:pt>
                <c:pt idx="1">
                  <c:v>Mod-Severe SDB</c:v>
                </c:pt>
                <c:pt idx="2">
                  <c:v>PLMS</c:v>
                </c:pt>
                <c:pt idx="3">
                  <c:v>Excessive Sleepiness</c:v>
                </c:pt>
              </c:strCache>
            </c:strRef>
          </c:cat>
          <c:val>
            <c:numRef>
              <c:f>'Fatigue Conf abstract 2015'!$F$622:$I$622</c:f>
              <c:numCache>
                <c:formatCode>General</c:formatCode>
                <c:ptCount val="4"/>
                <c:pt idx="0">
                  <c:v>259</c:v>
                </c:pt>
                <c:pt idx="1">
                  <c:v>159</c:v>
                </c:pt>
                <c:pt idx="2">
                  <c:v>27</c:v>
                </c:pt>
                <c:pt idx="3">
                  <c:v>24</c:v>
                </c:pt>
              </c:numCache>
            </c:numRef>
          </c:val>
        </c:ser>
        <c:ser>
          <c:idx val="1"/>
          <c:order val="1"/>
          <c:dLbls>
            <c:showPercent val="1"/>
            <c:showLeaderLines val="1"/>
          </c:dLbls>
          <c:cat>
            <c:strRef>
              <c:f>'Fatigue Conf abstract 2015'!$F$621:$I$621</c:f>
              <c:strCache>
                <c:ptCount val="4"/>
                <c:pt idx="0">
                  <c:v>Normal</c:v>
                </c:pt>
                <c:pt idx="1">
                  <c:v>Mod-Severe SDB</c:v>
                </c:pt>
                <c:pt idx="2">
                  <c:v>PLMS</c:v>
                </c:pt>
                <c:pt idx="3">
                  <c:v>Excessive Sleepiness</c:v>
                </c:pt>
              </c:strCache>
            </c:strRef>
          </c:cat>
          <c:val>
            <c:numRef>
              <c:f>'Fatigue Conf abstract 2015'!$F$623:$I$623</c:f>
              <c:numCache>
                <c:formatCode>0.00%</c:formatCode>
                <c:ptCount val="4"/>
                <c:pt idx="0" formatCode="0%">
                  <c:v>0.78</c:v>
                </c:pt>
                <c:pt idx="1">
                  <c:v>0.28000000000000003</c:v>
                </c:pt>
                <c:pt idx="2" formatCode="0%">
                  <c:v>0.04</c:v>
                </c:pt>
                <c:pt idx="3" formatCode="0%">
                  <c:v>0.03</c:v>
                </c:pt>
              </c:numCache>
            </c:numRef>
          </c:val>
        </c:ser>
        <c:dLbls>
          <c:showPercent val="1"/>
        </c:dLbls>
        <c:firstSliceAng val="0"/>
      </c:pieChart>
    </c:plotArea>
    <c:legend>
      <c:legendPos val="r"/>
      <c:layout>
        <c:manualLayout>
          <c:xMode val="edge"/>
          <c:yMode val="edge"/>
          <c:x val="0.63662878705258796"/>
          <c:y val="0.2537915359651185"/>
          <c:w val="0.35229088053743973"/>
          <c:h val="0.49241673360958349"/>
        </c:manualLayout>
      </c:layout>
      <c:txPr>
        <a:bodyPr/>
        <a:lstStyle/>
        <a:p>
          <a:pPr>
            <a:defRPr sz="2000" b="1"/>
          </a:pPr>
          <a:endParaRPr lang="en-US"/>
        </a:p>
      </c:txPr>
    </c:legend>
    <c:plotVisOnly val="1"/>
  </c:chart>
  <c:externalData r:id="rId1"/>
  <c:userShapes r:id="rId2"/>
</c:chartSpace>
</file>

<file path=ppt/drawings/_rels/drawing1.xml.rels><?xml version="1.0" encoding="UTF-8" standalone="yes"?>
<Relationships xmlns="http://schemas.openxmlformats.org/package/2006/relationships"><Relationship Id="rId1" Type="http://schemas.openxmlformats.org/officeDocument/2006/relationships/image" Target="../media/image6.png"/></Relationships>
</file>

<file path=ppt/drawings/drawing1.xml><?xml version="1.0" encoding="utf-8"?>
<c:userShapes xmlns:c="http://schemas.openxmlformats.org/drawingml/2006/chart">
  <cdr:relSizeAnchor xmlns:cdr="http://schemas.openxmlformats.org/drawingml/2006/chartDrawing">
    <cdr:from>
      <cdr:x>0.38102</cdr:x>
      <cdr:y>0.57957</cdr:y>
    </cdr:from>
    <cdr:to>
      <cdr:x>0.48727</cdr:x>
      <cdr:y>0.69416</cdr:y>
    </cdr:to>
    <cdr:sp macro="" textlink="">
      <cdr:nvSpPr>
        <cdr:cNvPr id="2" name="TextBox 1"/>
        <cdr:cNvSpPr txBox="1"/>
      </cdr:nvSpPr>
      <cdr:spPr>
        <a:xfrm xmlns:a="http://schemas.openxmlformats.org/drawingml/2006/main">
          <a:off x="1919843" y="1727895"/>
          <a:ext cx="535365" cy="34161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AU" sz="1800" b="1" dirty="0"/>
            <a:t>76</a:t>
          </a:r>
        </a:p>
      </cdr:txBody>
    </cdr:sp>
  </cdr:relSizeAnchor>
  <cdr:relSizeAnchor xmlns:cdr="http://schemas.openxmlformats.org/drawingml/2006/chartDrawing">
    <cdr:from>
      <cdr:x>0</cdr:x>
      <cdr:y>0</cdr:y>
    </cdr:from>
    <cdr:to>
      <cdr:x>0.00533</cdr:x>
      <cdr:y>0.00889</cdr:y>
    </cdr:to>
    <cdr:pic>
      <cdr:nvPicPr>
        <cdr:cNvPr id="4"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0.00533</cdr:x>
      <cdr:y>0.00889</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0.18336</cdr:x>
      <cdr:y>0.6901</cdr:y>
    </cdr:from>
    <cdr:to>
      <cdr:x>0.28355</cdr:x>
      <cdr:y>0.80511</cdr:y>
    </cdr:to>
    <cdr:sp macro="" textlink="">
      <cdr:nvSpPr>
        <cdr:cNvPr id="7" name="TextBox 6"/>
        <cdr:cNvSpPr txBox="1"/>
      </cdr:nvSpPr>
      <cdr:spPr>
        <a:xfrm xmlns:a="http://schemas.openxmlformats.org/drawingml/2006/main">
          <a:off x="923925" y="2057400"/>
          <a:ext cx="504825" cy="3429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AU" sz="2000" b="1" dirty="0"/>
            <a:t>53</a:t>
          </a:r>
        </a:p>
      </cdr:txBody>
    </cdr:sp>
  </cdr:relSizeAnchor>
  <cdr:relSizeAnchor xmlns:cdr="http://schemas.openxmlformats.org/drawingml/2006/chartDrawing">
    <cdr:from>
      <cdr:x>0.17958</cdr:x>
      <cdr:y>0.32907</cdr:y>
    </cdr:from>
    <cdr:to>
      <cdr:x>0.26276</cdr:x>
      <cdr:y>0.44728</cdr:y>
    </cdr:to>
    <cdr:sp macro="" textlink="">
      <cdr:nvSpPr>
        <cdr:cNvPr id="8" name="TextBox 7"/>
        <cdr:cNvSpPr txBox="1"/>
      </cdr:nvSpPr>
      <cdr:spPr>
        <a:xfrm xmlns:a="http://schemas.openxmlformats.org/drawingml/2006/main">
          <a:off x="904875" y="981075"/>
          <a:ext cx="419100" cy="3524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AU" sz="1800" b="1" dirty="0"/>
            <a:t>12</a:t>
          </a:r>
        </a:p>
      </cdr:txBody>
    </cdr:sp>
  </cdr:relSizeAnchor>
  <cdr:relSizeAnchor xmlns:cdr="http://schemas.openxmlformats.org/drawingml/2006/chartDrawing">
    <cdr:from>
      <cdr:x>0.23768</cdr:x>
      <cdr:y>0.27394</cdr:y>
    </cdr:from>
    <cdr:to>
      <cdr:x>0.31708</cdr:x>
      <cdr:y>0.40813</cdr:y>
    </cdr:to>
    <cdr:sp macro="" textlink="">
      <cdr:nvSpPr>
        <cdr:cNvPr id="9" name="TextBox 8"/>
        <cdr:cNvSpPr txBox="1"/>
      </cdr:nvSpPr>
      <cdr:spPr>
        <a:xfrm xmlns:a="http://schemas.openxmlformats.org/drawingml/2006/main">
          <a:off x="1752245" y="1341161"/>
          <a:ext cx="585365" cy="65697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AU" sz="1400" b="1" dirty="0"/>
            <a:t>11</a:t>
          </a:r>
        </a:p>
      </cdr:txBody>
    </cdr:sp>
  </cdr:relSizeAnchor>
  <cdr:relSizeAnchor xmlns:cdr="http://schemas.openxmlformats.org/drawingml/2006/chartDrawing">
    <cdr:from>
      <cdr:x>0.0491</cdr:x>
      <cdr:y>0.03113</cdr:y>
    </cdr:from>
    <cdr:to>
      <cdr:x>0.60724</cdr:x>
      <cdr:y>0.16342</cdr:y>
    </cdr:to>
    <cdr:sp macro="" textlink="">
      <cdr:nvSpPr>
        <cdr:cNvPr id="10" name="TextBox 9"/>
        <cdr:cNvSpPr txBox="1"/>
      </cdr:nvSpPr>
      <cdr:spPr>
        <a:xfrm xmlns:a="http://schemas.openxmlformats.org/drawingml/2006/main">
          <a:off x="361949" y="152400"/>
          <a:ext cx="4114800" cy="6477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AU" sz="1200" dirty="0"/>
        </a:p>
      </cdr:txBody>
    </cdr:sp>
  </cdr:relSizeAnchor>
  <cdr:relSizeAnchor xmlns:cdr="http://schemas.openxmlformats.org/drawingml/2006/chartDrawing">
    <cdr:from>
      <cdr:x>0.54005</cdr:x>
      <cdr:y>0.19173</cdr:y>
    </cdr:from>
    <cdr:to>
      <cdr:x>0.9838</cdr:x>
      <cdr:y>0.34043</cdr:y>
    </cdr:to>
    <cdr:sp macro="" textlink="">
      <cdr:nvSpPr>
        <cdr:cNvPr id="12" name="TextBox 1"/>
        <cdr:cNvSpPr txBox="1"/>
      </cdr:nvSpPr>
      <cdr:spPr>
        <a:xfrm xmlns:a="http://schemas.openxmlformats.org/drawingml/2006/main">
          <a:off x="3981450" y="971550"/>
          <a:ext cx="3271489" cy="753514"/>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algn="l" rtl="0" fontAlgn="base">
            <a:spcBef>
              <a:spcPct val="0"/>
            </a:spcBef>
            <a:spcAft>
              <a:spcPct val="0"/>
            </a:spcAft>
            <a:defRPr sz="3200" kern="1200">
              <a:solidFill>
                <a:srgbClr val="000000"/>
              </a:solidFill>
              <a:latin typeface="Helvetica" pitchFamily="124" charset="0"/>
              <a:ea typeface="MS PGothic" pitchFamily="34" charset="-128"/>
            </a:defRPr>
          </a:lvl1pPr>
          <a:lvl2pPr marL="457200" algn="l" rtl="0" fontAlgn="base">
            <a:spcBef>
              <a:spcPct val="0"/>
            </a:spcBef>
            <a:spcAft>
              <a:spcPct val="0"/>
            </a:spcAft>
            <a:defRPr sz="3200" kern="1200">
              <a:solidFill>
                <a:srgbClr val="000000"/>
              </a:solidFill>
              <a:latin typeface="Helvetica" pitchFamily="124" charset="0"/>
              <a:ea typeface="MS PGothic" pitchFamily="34" charset="-128"/>
            </a:defRPr>
          </a:lvl2pPr>
          <a:lvl3pPr marL="914400" algn="l" rtl="0" fontAlgn="base">
            <a:spcBef>
              <a:spcPct val="0"/>
            </a:spcBef>
            <a:spcAft>
              <a:spcPct val="0"/>
            </a:spcAft>
            <a:defRPr sz="3200" kern="1200">
              <a:solidFill>
                <a:srgbClr val="000000"/>
              </a:solidFill>
              <a:latin typeface="Helvetica" pitchFamily="124" charset="0"/>
              <a:ea typeface="MS PGothic" pitchFamily="34" charset="-128"/>
            </a:defRPr>
          </a:lvl3pPr>
          <a:lvl4pPr marL="1371600" algn="l" rtl="0" fontAlgn="base">
            <a:spcBef>
              <a:spcPct val="0"/>
            </a:spcBef>
            <a:spcAft>
              <a:spcPct val="0"/>
            </a:spcAft>
            <a:defRPr sz="3200" kern="1200">
              <a:solidFill>
                <a:srgbClr val="000000"/>
              </a:solidFill>
              <a:latin typeface="Helvetica" pitchFamily="124" charset="0"/>
              <a:ea typeface="MS PGothic" pitchFamily="34" charset="-128"/>
            </a:defRPr>
          </a:lvl4pPr>
          <a:lvl5pPr marL="1828800" algn="l" rtl="0" fontAlgn="base">
            <a:spcBef>
              <a:spcPct val="0"/>
            </a:spcBef>
            <a:spcAft>
              <a:spcPct val="0"/>
            </a:spcAft>
            <a:defRPr sz="3200" kern="1200">
              <a:solidFill>
                <a:srgbClr val="000000"/>
              </a:solidFill>
              <a:latin typeface="Helvetica" pitchFamily="124" charset="0"/>
              <a:ea typeface="MS PGothic" pitchFamily="34" charset="-128"/>
            </a:defRPr>
          </a:lvl5pPr>
          <a:lvl6pPr marL="2286000" algn="l" defTabSz="914400" rtl="0" eaLnBrk="1" latinLnBrk="0" hangingPunct="1">
            <a:defRPr sz="3200" kern="1200">
              <a:solidFill>
                <a:srgbClr val="000000"/>
              </a:solidFill>
              <a:latin typeface="Helvetica" pitchFamily="124" charset="0"/>
              <a:ea typeface="MS PGothic" pitchFamily="34" charset="-128"/>
            </a:defRPr>
          </a:lvl6pPr>
          <a:lvl7pPr marL="2743200" algn="l" defTabSz="914400" rtl="0" eaLnBrk="1" latinLnBrk="0" hangingPunct="1">
            <a:defRPr sz="3200" kern="1200">
              <a:solidFill>
                <a:srgbClr val="000000"/>
              </a:solidFill>
              <a:latin typeface="Helvetica" pitchFamily="124" charset="0"/>
              <a:ea typeface="MS PGothic" pitchFamily="34" charset="-128"/>
            </a:defRPr>
          </a:lvl7pPr>
          <a:lvl8pPr marL="3200400" algn="l" defTabSz="914400" rtl="0" eaLnBrk="1" latinLnBrk="0" hangingPunct="1">
            <a:defRPr sz="3200" kern="1200">
              <a:solidFill>
                <a:srgbClr val="000000"/>
              </a:solidFill>
              <a:latin typeface="Helvetica" pitchFamily="124" charset="0"/>
              <a:ea typeface="MS PGothic" pitchFamily="34" charset="-128"/>
            </a:defRPr>
          </a:lvl8pPr>
          <a:lvl9pPr marL="3657600" algn="l" defTabSz="914400" rtl="0" eaLnBrk="1" latinLnBrk="0" hangingPunct="1">
            <a:defRPr sz="3200" kern="1200">
              <a:solidFill>
                <a:srgbClr val="000000"/>
              </a:solidFill>
              <a:latin typeface="Helvetica" pitchFamily="124" charset="0"/>
              <a:ea typeface="MS PGothic" pitchFamily="34" charset="-128"/>
            </a:defRPr>
          </a:lvl9pPr>
        </a:lstStyle>
        <a:p xmlns:a="http://schemas.openxmlformats.org/drawingml/2006/main">
          <a:r>
            <a:rPr lang="en-AU" sz="2000" b="1" dirty="0"/>
            <a:t>	</a:t>
          </a:r>
          <a:r>
            <a:rPr lang="en-AU" sz="2400" b="1" dirty="0"/>
            <a:t>n </a:t>
          </a:r>
          <a:r>
            <a:rPr lang="en-AU" sz="2400" b="1" dirty="0" smtClean="0"/>
            <a:t>=</a:t>
          </a:r>
          <a:r>
            <a:rPr lang="en-AU" sz="2400" b="1" dirty="0" smtClean="0"/>
            <a:t>152</a:t>
          </a:r>
          <a:endParaRPr lang="en-AU" sz="28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0.63435</cdr:x>
      <cdr:y>0.05557</cdr:y>
    </cdr:from>
    <cdr:to>
      <cdr:x>0.94737</cdr:x>
      <cdr:y>0.163</cdr:y>
    </cdr:to>
    <cdr:sp macro="" textlink="">
      <cdr:nvSpPr>
        <cdr:cNvPr id="2" name="TextBox 1"/>
        <cdr:cNvSpPr txBox="1"/>
      </cdr:nvSpPr>
      <cdr:spPr>
        <a:xfrm xmlns:a="http://schemas.openxmlformats.org/drawingml/2006/main">
          <a:off x="4362450" y="285750"/>
          <a:ext cx="2152650" cy="5524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AU" sz="2400" b="1" dirty="0" smtClean="0">
              <a:latin typeface="Helvetica" pitchFamily="34" charset="0"/>
              <a:cs typeface="Helvetica" pitchFamily="34" charset="0"/>
            </a:rPr>
            <a:t>N = 210</a:t>
          </a:r>
          <a:endParaRPr lang="en-AU" sz="2400" b="1" dirty="0">
            <a:latin typeface="Helvetica" pitchFamily="34" charset="0"/>
            <a:cs typeface="Helvetica"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4265275" cy="2560638"/>
          </a:xfrm>
          <a:prstGeom prst="rect">
            <a:avLst/>
          </a:prstGeom>
        </p:spPr>
        <p:txBody>
          <a:bodyPr vert="horz" wrap="square" lIns="91440" tIns="45720" rIns="91440" bIns="45720" numCol="1" anchor="t" anchorCtr="0" compatLnSpc="1">
            <a:prstTxWarp prst="textNoShape">
              <a:avLst/>
            </a:prstTxWarp>
          </a:bodyPr>
          <a:lstStyle>
            <a:lvl1pPr>
              <a:defRPr sz="1200">
                <a:latin typeface="Calibri"/>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18646775" y="0"/>
            <a:ext cx="14263688" cy="256063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E893135E-A351-4D2F-A102-32DA2F6F4A06}" type="datetime1">
              <a:rPr lang="en-US"/>
              <a:pPr/>
              <a:t>3/25/2015</a:t>
            </a:fld>
            <a:endParaRPr lang="en-US"/>
          </a:p>
        </p:txBody>
      </p:sp>
      <p:sp>
        <p:nvSpPr>
          <p:cNvPr id="4" name="Slide Image Placeholder 3"/>
          <p:cNvSpPr>
            <a:spLocks noGrp="1" noRot="1" noChangeAspect="1"/>
          </p:cNvSpPr>
          <p:nvPr>
            <p:ph type="sldImg" idx="2"/>
          </p:nvPr>
        </p:nvSpPr>
        <p:spPr>
          <a:xfrm>
            <a:off x="10458450" y="3840163"/>
            <a:ext cx="12001500" cy="192024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3292475" y="24323675"/>
            <a:ext cx="26333450" cy="23042563"/>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48637825"/>
            <a:ext cx="14265275" cy="2559050"/>
          </a:xfrm>
          <a:prstGeom prst="rect">
            <a:avLst/>
          </a:prstGeom>
        </p:spPr>
        <p:txBody>
          <a:bodyPr vert="horz" wrap="square" lIns="91440" tIns="45720" rIns="91440" bIns="45720" numCol="1" anchor="b" anchorCtr="0" compatLnSpc="1">
            <a:prstTxWarp prst="textNoShape">
              <a:avLst/>
            </a:prstTxWarp>
          </a:bodyPr>
          <a:lstStyle>
            <a:lvl1pPr>
              <a:defRPr sz="1200">
                <a:latin typeface="Calibri"/>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18646775" y="48637825"/>
            <a:ext cx="14263688" cy="255905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34F7EC07-A2C9-4726-A427-8DAB4E4F6E44}"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111" charset="-128"/>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xfrm>
            <a:off x="10458450" y="3840163"/>
            <a:ext cx="12001500" cy="19202400"/>
          </a:xfrm>
          <a:noFill/>
          <a:ln>
            <a:solidFill>
              <a:srgbClr val="000000"/>
            </a:solidFill>
            <a:miter lim="800000"/>
            <a:headEnd/>
            <a:tailEnd/>
          </a:ln>
        </p:spPr>
      </p:sp>
      <p:sp>
        <p:nvSpPr>
          <p:cNvPr id="15362" name="Notes Placeholder 2"/>
          <p:cNvSpPr>
            <a:spLocks noGrp="1"/>
          </p:cNvSpPr>
          <p:nvPr>
            <p:ph type="body" idx="1"/>
          </p:nvPr>
        </p:nvSpPr>
        <p:spPr bwMode="auto">
          <a:noFill/>
        </p:spPr>
        <p:txBody>
          <a:bodyPr/>
          <a:lstStyle/>
          <a:p>
            <a:pPr eaLnBrk="1" hangingPunct="1">
              <a:spcBef>
                <a:spcPct val="0"/>
              </a:spcBef>
            </a:pPr>
            <a:r>
              <a:rPr lang="en-US" sz="9600" dirty="0" smtClean="0">
                <a:solidFill>
                  <a:srgbClr val="000000"/>
                </a:solidFill>
              </a:rPr>
              <a:t>Copyright Colin </a:t>
            </a:r>
            <a:r>
              <a:rPr lang="en-US" sz="9600" dirty="0" err="1" smtClean="0">
                <a:solidFill>
                  <a:srgbClr val="000000"/>
                </a:solidFill>
              </a:rPr>
              <a:t>Purrington</a:t>
            </a:r>
            <a:r>
              <a:rPr lang="en-US" sz="9600" dirty="0" smtClean="0">
                <a:solidFill>
                  <a:srgbClr val="000000"/>
                </a:solidFill>
              </a:rPr>
              <a:t> (</a:t>
            </a:r>
            <a:r>
              <a:rPr lang="en-US" sz="9600" dirty="0" smtClean="0">
                <a:solidFill>
                  <a:srgbClr val="000000"/>
                </a:solidFill>
                <a:latin typeface="Times New Roman" pitchFamily="18" charset="0"/>
              </a:rPr>
              <a:t>http://colinpurrington.com/tips/academic/posterdesign).</a:t>
            </a:r>
            <a:endParaRPr lang="en-US" sz="9600" dirty="0" smtClean="0">
              <a:solidFill>
                <a:srgbClr val="000000"/>
              </a:solidFill>
            </a:endParaRPr>
          </a:p>
          <a:p>
            <a:pPr eaLnBrk="1" hangingPunct="1">
              <a:spcBef>
                <a:spcPct val="0"/>
              </a:spcBef>
            </a:pPr>
            <a:endParaRPr lang="en-US" sz="9600" dirty="0" smtClean="0">
              <a:solidFill>
                <a:srgbClr val="FF0000"/>
              </a:solidFill>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0614F282-CF53-4E41-9C3A-91E02C358BC7}" type="slidenum">
              <a:rPr lang="en-US"/>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00103" y="15908162"/>
            <a:ext cx="27203797" cy="10974211"/>
          </a:xfrm>
        </p:spPr>
        <p:txBody>
          <a:bodyPr/>
          <a:lstStyle/>
          <a:p>
            <a:r>
              <a:rPr lang="en-US" smtClean="0"/>
              <a:t>Click to edit Master title style</a:t>
            </a:r>
            <a:endParaRPr lang="en-US"/>
          </a:p>
        </p:txBody>
      </p:sp>
      <p:sp>
        <p:nvSpPr>
          <p:cNvPr id="3" name="Subtitle 2"/>
          <p:cNvSpPr>
            <a:spLocks noGrp="1"/>
          </p:cNvSpPr>
          <p:nvPr>
            <p:ph type="subTitle" idx="1"/>
          </p:nvPr>
        </p:nvSpPr>
        <p:spPr>
          <a:xfrm>
            <a:off x="4800203" y="29015974"/>
            <a:ext cx="22403594" cy="130880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BD0BEC6-0A5A-4C3B-9B29-C1CB12E7F63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A19AF87-179F-4F81-9ADA-5B4EA34C761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803447" y="4551187"/>
            <a:ext cx="6800453" cy="409656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00102" y="4551187"/>
            <a:ext cx="20308094" cy="40965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A66FBEE-C490-4B83-AD61-7A1DC39C746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27FBEBD-8D5C-49B5-AD11-18A5D14B7E2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28095" y="32905350"/>
            <a:ext cx="27203797" cy="1016917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528095" y="21703950"/>
            <a:ext cx="27203797" cy="112014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9F43650-524E-42B1-A321-2ED69C95AA5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00103" y="14794444"/>
            <a:ext cx="13554273" cy="3072235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049625" y="14794444"/>
            <a:ext cx="13554274" cy="3072235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3D90E18-BC55-4BA4-A436-2D003FDECBD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00400" y="2049638"/>
            <a:ext cx="28803203" cy="8534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399" y="11463162"/>
            <a:ext cx="14140656" cy="477590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00399" y="16239068"/>
            <a:ext cx="14140656" cy="2950245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257984" y="11463162"/>
            <a:ext cx="14145618" cy="477590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257984" y="16239068"/>
            <a:ext cx="14145618" cy="2950245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4C000D88-E1FF-429E-B729-E8B05F53177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906F398D-651D-4889-93F3-F2803F78FBD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EB1125EA-DCA6-489C-BD3B-26034D4D20C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0399" y="2039762"/>
            <a:ext cx="10529094" cy="867515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512477" y="2039763"/>
            <a:ext cx="17891125" cy="4370175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00399" y="10714921"/>
            <a:ext cx="10529094" cy="35026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1FC8BEA-B535-49F6-9CE5-E0857864A6A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72610" y="35843987"/>
            <a:ext cx="19202797" cy="423262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272610" y="4575884"/>
            <a:ext cx="19202797" cy="3072235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6272610" y="40076616"/>
            <a:ext cx="19202797" cy="600815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A6FA991-06BE-4EC0-B611-B8633B9F300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00102" y="4551680"/>
            <a:ext cx="27203797" cy="8534400"/>
          </a:xfrm>
          <a:prstGeom prst="rect">
            <a:avLst/>
          </a:prstGeom>
          <a:noFill/>
          <a:ln w="9525">
            <a:noFill/>
            <a:miter lim="800000"/>
            <a:headEnd/>
            <a:tailEnd/>
          </a:ln>
        </p:spPr>
        <p:txBody>
          <a:bodyPr vert="horz" wrap="square" lIns="407557" tIns="203779" rIns="407557" bIns="20377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00102" y="14795501"/>
            <a:ext cx="27203797" cy="30721299"/>
          </a:xfrm>
          <a:prstGeom prst="rect">
            <a:avLst/>
          </a:prstGeom>
          <a:noFill/>
          <a:ln w="9525">
            <a:noFill/>
            <a:miter lim="800000"/>
            <a:headEnd/>
            <a:tailEnd/>
          </a:ln>
        </p:spPr>
        <p:txBody>
          <a:bodyPr vert="horz" wrap="square" lIns="407557" tIns="203779" rIns="407557" bIns="20377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00102" y="46654720"/>
            <a:ext cx="6667500" cy="3413760"/>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defRPr sz="6200">
                <a:latin typeface="Times New Roman" charset="0"/>
                <a:ea typeface="ＭＳ Ｐゴシック" charset="0"/>
                <a:cs typeface="ＭＳ Ｐゴシック" charset="0"/>
              </a:defRPr>
            </a:lvl1pPr>
          </a:lstStyle>
          <a:p>
            <a:pPr>
              <a:defRPr/>
            </a:pPr>
            <a:endParaRPr lang="en-US"/>
          </a:p>
        </p:txBody>
      </p:sp>
      <p:sp>
        <p:nvSpPr>
          <p:cNvPr id="1029" name="Rectangle 5"/>
          <p:cNvSpPr>
            <a:spLocks noGrp="1" noChangeArrowheads="1"/>
          </p:cNvSpPr>
          <p:nvPr>
            <p:ph type="ftr" sz="quarter" idx="3"/>
          </p:nvPr>
        </p:nvSpPr>
        <p:spPr bwMode="auto">
          <a:xfrm>
            <a:off x="10934899" y="46654720"/>
            <a:ext cx="10134203" cy="3413760"/>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lgn="ctr">
              <a:defRPr sz="6200">
                <a:latin typeface="Times New Roman" charset="0"/>
                <a:ea typeface="ＭＳ Ｐゴシック" charset="0"/>
                <a:cs typeface="ＭＳ Ｐゴシック" charset="0"/>
              </a:defRPr>
            </a:lvl1pPr>
          </a:lstStyle>
          <a:p>
            <a:pPr>
              <a:defRPr/>
            </a:pPr>
            <a:endParaRPr lang="en-US"/>
          </a:p>
        </p:txBody>
      </p:sp>
      <p:sp>
        <p:nvSpPr>
          <p:cNvPr id="1030" name="Rectangle 6"/>
          <p:cNvSpPr>
            <a:spLocks noGrp="1" noChangeArrowheads="1"/>
          </p:cNvSpPr>
          <p:nvPr>
            <p:ph type="sldNum" sz="quarter" idx="4"/>
          </p:nvPr>
        </p:nvSpPr>
        <p:spPr bwMode="auto">
          <a:xfrm>
            <a:off x="22936399" y="46654720"/>
            <a:ext cx="6667500" cy="3413760"/>
          </a:xfrm>
          <a:prstGeom prst="rect">
            <a:avLst/>
          </a:prstGeom>
          <a:noFill/>
          <a:ln w="9525">
            <a:noFill/>
            <a:miter lim="800000"/>
            <a:headEnd/>
            <a:tailEnd/>
          </a:ln>
          <a:effectLst/>
        </p:spPr>
        <p:txBody>
          <a:bodyPr vert="horz" wrap="square" lIns="407557" tIns="203779" rIns="407557" bIns="203779" numCol="1" anchor="t" anchorCtr="0" compatLnSpc="1">
            <a:prstTxWarp prst="textNoShape">
              <a:avLst/>
            </a:prstTxWarp>
          </a:bodyPr>
          <a:lstStyle>
            <a:lvl1pPr algn="r">
              <a:defRPr sz="6200">
                <a:latin typeface="Times New Roman" pitchFamily="18" charset="0"/>
              </a:defRPr>
            </a:lvl1pPr>
          </a:lstStyle>
          <a:p>
            <a:fld id="{B55E1EAC-A88A-448F-A343-342A0A1A0B3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75113" rtl="0" eaLnBrk="0" fontAlgn="base" hangingPunct="0">
        <a:spcBef>
          <a:spcPct val="0"/>
        </a:spcBef>
        <a:spcAft>
          <a:spcPct val="0"/>
        </a:spcAft>
        <a:defRPr sz="19600">
          <a:solidFill>
            <a:schemeClr val="tx2"/>
          </a:solidFill>
          <a:latin typeface="+mj-lt"/>
          <a:ea typeface="MS PGothic" pitchFamily="34" charset="-128"/>
          <a:cs typeface="ＭＳ Ｐゴシック" pitchFamily="-65" charset="-128"/>
        </a:defRPr>
      </a:lvl1pPr>
      <a:lvl2pPr algn="ctr" defTabSz="4075113" rtl="0" eaLnBrk="0" fontAlgn="base" hangingPunct="0">
        <a:spcBef>
          <a:spcPct val="0"/>
        </a:spcBef>
        <a:spcAft>
          <a:spcPct val="0"/>
        </a:spcAft>
        <a:defRPr sz="19600">
          <a:solidFill>
            <a:schemeClr val="tx2"/>
          </a:solidFill>
          <a:latin typeface="Times New Roman" pitchFamily="-65" charset="0"/>
          <a:ea typeface="MS PGothic" pitchFamily="34" charset="-128"/>
          <a:cs typeface="ＭＳ Ｐゴシック" pitchFamily="-65" charset="-128"/>
        </a:defRPr>
      </a:lvl2pPr>
      <a:lvl3pPr algn="ctr" defTabSz="4075113" rtl="0" eaLnBrk="0" fontAlgn="base" hangingPunct="0">
        <a:spcBef>
          <a:spcPct val="0"/>
        </a:spcBef>
        <a:spcAft>
          <a:spcPct val="0"/>
        </a:spcAft>
        <a:defRPr sz="19600">
          <a:solidFill>
            <a:schemeClr val="tx2"/>
          </a:solidFill>
          <a:latin typeface="Times New Roman" pitchFamily="-65" charset="0"/>
          <a:ea typeface="MS PGothic" pitchFamily="34" charset="-128"/>
          <a:cs typeface="ＭＳ Ｐゴシック" pitchFamily="-65" charset="-128"/>
        </a:defRPr>
      </a:lvl3pPr>
      <a:lvl4pPr algn="ctr" defTabSz="4075113" rtl="0" eaLnBrk="0" fontAlgn="base" hangingPunct="0">
        <a:spcBef>
          <a:spcPct val="0"/>
        </a:spcBef>
        <a:spcAft>
          <a:spcPct val="0"/>
        </a:spcAft>
        <a:defRPr sz="19600">
          <a:solidFill>
            <a:schemeClr val="tx2"/>
          </a:solidFill>
          <a:latin typeface="Times New Roman" pitchFamily="-65" charset="0"/>
          <a:ea typeface="MS PGothic" pitchFamily="34" charset="-128"/>
          <a:cs typeface="ＭＳ Ｐゴシック" pitchFamily="-65" charset="-128"/>
        </a:defRPr>
      </a:lvl4pPr>
      <a:lvl5pPr algn="ctr" defTabSz="4075113" rtl="0" eaLnBrk="0" fontAlgn="base" hangingPunct="0">
        <a:spcBef>
          <a:spcPct val="0"/>
        </a:spcBef>
        <a:spcAft>
          <a:spcPct val="0"/>
        </a:spcAft>
        <a:defRPr sz="19600">
          <a:solidFill>
            <a:schemeClr val="tx2"/>
          </a:solidFill>
          <a:latin typeface="Times New Roman" pitchFamily="-65" charset="0"/>
          <a:ea typeface="MS PGothic" pitchFamily="34" charset="-128"/>
          <a:cs typeface="ＭＳ Ｐゴシック" pitchFamily="-65" charset="-128"/>
        </a:defRPr>
      </a:lvl5pPr>
      <a:lvl6pPr marL="457200" algn="ctr" defTabSz="4075113" rtl="0" fontAlgn="base">
        <a:spcBef>
          <a:spcPct val="0"/>
        </a:spcBef>
        <a:spcAft>
          <a:spcPct val="0"/>
        </a:spcAft>
        <a:defRPr sz="19600">
          <a:solidFill>
            <a:schemeClr val="tx2"/>
          </a:solidFill>
          <a:latin typeface="Times New Roman" pitchFamily="-65" charset="0"/>
        </a:defRPr>
      </a:lvl6pPr>
      <a:lvl7pPr marL="914400" algn="ctr" defTabSz="4075113" rtl="0" fontAlgn="base">
        <a:spcBef>
          <a:spcPct val="0"/>
        </a:spcBef>
        <a:spcAft>
          <a:spcPct val="0"/>
        </a:spcAft>
        <a:defRPr sz="19600">
          <a:solidFill>
            <a:schemeClr val="tx2"/>
          </a:solidFill>
          <a:latin typeface="Times New Roman" pitchFamily="-65" charset="0"/>
        </a:defRPr>
      </a:lvl7pPr>
      <a:lvl8pPr marL="1371600" algn="ctr" defTabSz="4075113" rtl="0" fontAlgn="base">
        <a:spcBef>
          <a:spcPct val="0"/>
        </a:spcBef>
        <a:spcAft>
          <a:spcPct val="0"/>
        </a:spcAft>
        <a:defRPr sz="19600">
          <a:solidFill>
            <a:schemeClr val="tx2"/>
          </a:solidFill>
          <a:latin typeface="Times New Roman" pitchFamily="-65" charset="0"/>
        </a:defRPr>
      </a:lvl8pPr>
      <a:lvl9pPr marL="1828800" algn="ctr" defTabSz="4075113" rtl="0" fontAlgn="base">
        <a:spcBef>
          <a:spcPct val="0"/>
        </a:spcBef>
        <a:spcAft>
          <a:spcPct val="0"/>
        </a:spcAft>
        <a:defRPr sz="19600">
          <a:solidFill>
            <a:schemeClr val="tx2"/>
          </a:solidFill>
          <a:latin typeface="Times New Roman" pitchFamily="-65" charset="0"/>
        </a:defRPr>
      </a:lvl9pPr>
    </p:titleStyle>
    <p:bodyStyle>
      <a:lvl1pPr marL="1528763" indent="-1528763" algn="l" defTabSz="4075113" rtl="0" eaLnBrk="0" fontAlgn="base" hangingPunct="0">
        <a:spcBef>
          <a:spcPct val="20000"/>
        </a:spcBef>
        <a:spcAft>
          <a:spcPct val="0"/>
        </a:spcAft>
        <a:buChar char="•"/>
        <a:defRPr sz="14300">
          <a:solidFill>
            <a:schemeClr val="tx1"/>
          </a:solidFill>
          <a:latin typeface="+mn-lt"/>
          <a:ea typeface="MS PGothic" pitchFamily="34" charset="-128"/>
          <a:cs typeface="ＭＳ Ｐゴシック" pitchFamily="-65" charset="-128"/>
        </a:defRPr>
      </a:lvl1pPr>
      <a:lvl2pPr marL="3311525" indent="-1273175" algn="l" defTabSz="4075113" rtl="0" eaLnBrk="0" fontAlgn="base" hangingPunct="0">
        <a:spcBef>
          <a:spcPct val="20000"/>
        </a:spcBef>
        <a:spcAft>
          <a:spcPct val="0"/>
        </a:spcAft>
        <a:buChar char="–"/>
        <a:defRPr sz="12500">
          <a:solidFill>
            <a:schemeClr val="tx1"/>
          </a:solidFill>
          <a:latin typeface="+mn-lt"/>
          <a:ea typeface="MS PGothic" pitchFamily="34" charset="-128"/>
        </a:defRPr>
      </a:lvl2pPr>
      <a:lvl3pPr marL="5094288" indent="-1019175" algn="l" defTabSz="4075113" rtl="0" eaLnBrk="0" fontAlgn="base" hangingPunct="0">
        <a:spcBef>
          <a:spcPct val="20000"/>
        </a:spcBef>
        <a:spcAft>
          <a:spcPct val="0"/>
        </a:spcAft>
        <a:buChar char="•"/>
        <a:defRPr sz="10700">
          <a:solidFill>
            <a:schemeClr val="tx1"/>
          </a:solidFill>
          <a:latin typeface="+mn-lt"/>
          <a:ea typeface="MS PGothic" pitchFamily="34" charset="-128"/>
        </a:defRPr>
      </a:lvl3pPr>
      <a:lvl4pPr marL="7132638" indent="-1019175" algn="l" defTabSz="4075113" rtl="0" eaLnBrk="0" fontAlgn="base" hangingPunct="0">
        <a:spcBef>
          <a:spcPct val="20000"/>
        </a:spcBef>
        <a:spcAft>
          <a:spcPct val="0"/>
        </a:spcAft>
        <a:buChar char="–"/>
        <a:defRPr sz="8900">
          <a:solidFill>
            <a:schemeClr val="tx1"/>
          </a:solidFill>
          <a:latin typeface="+mn-lt"/>
          <a:ea typeface="MS PGothic" pitchFamily="34" charset="-128"/>
        </a:defRPr>
      </a:lvl4pPr>
      <a:lvl5pPr marL="9169400" indent="-1017588" algn="l" defTabSz="4075113" rtl="0" eaLnBrk="0" fontAlgn="base" hangingPunct="0">
        <a:spcBef>
          <a:spcPct val="20000"/>
        </a:spcBef>
        <a:spcAft>
          <a:spcPct val="0"/>
        </a:spcAft>
        <a:buChar char="»"/>
        <a:defRPr sz="8900">
          <a:solidFill>
            <a:schemeClr val="tx1"/>
          </a:solidFill>
          <a:latin typeface="+mn-lt"/>
          <a:ea typeface="MS PGothic" pitchFamily="34" charset="-128"/>
        </a:defRPr>
      </a:lvl5pPr>
      <a:lvl6pPr marL="9626600" indent="-1017588" algn="l" defTabSz="4075113" rtl="0" fontAlgn="base">
        <a:spcBef>
          <a:spcPct val="20000"/>
        </a:spcBef>
        <a:spcAft>
          <a:spcPct val="0"/>
        </a:spcAft>
        <a:buChar char="»"/>
        <a:defRPr sz="8900">
          <a:solidFill>
            <a:schemeClr val="tx1"/>
          </a:solidFill>
          <a:latin typeface="+mn-lt"/>
          <a:ea typeface="ＭＳ Ｐゴシック" pitchFamily="-65" charset="-128"/>
        </a:defRPr>
      </a:lvl6pPr>
      <a:lvl7pPr marL="10083800" indent="-1017588" algn="l" defTabSz="4075113" rtl="0" fontAlgn="base">
        <a:spcBef>
          <a:spcPct val="20000"/>
        </a:spcBef>
        <a:spcAft>
          <a:spcPct val="0"/>
        </a:spcAft>
        <a:buChar char="»"/>
        <a:defRPr sz="8900">
          <a:solidFill>
            <a:schemeClr val="tx1"/>
          </a:solidFill>
          <a:latin typeface="+mn-lt"/>
          <a:ea typeface="ＭＳ Ｐゴシック" pitchFamily="-65" charset="-128"/>
        </a:defRPr>
      </a:lvl7pPr>
      <a:lvl8pPr marL="10541000" indent="-1017588" algn="l" defTabSz="4075113" rtl="0" fontAlgn="base">
        <a:spcBef>
          <a:spcPct val="20000"/>
        </a:spcBef>
        <a:spcAft>
          <a:spcPct val="0"/>
        </a:spcAft>
        <a:buChar char="»"/>
        <a:defRPr sz="8900">
          <a:solidFill>
            <a:schemeClr val="tx1"/>
          </a:solidFill>
          <a:latin typeface="+mn-lt"/>
          <a:ea typeface="ＭＳ Ｐゴシック" pitchFamily="-65" charset="-128"/>
        </a:defRPr>
      </a:lvl8pPr>
      <a:lvl9pPr marL="10998200" indent="-1017588" algn="l" defTabSz="4075113" rtl="0" fontAlgn="base">
        <a:spcBef>
          <a:spcPct val="20000"/>
        </a:spcBef>
        <a:spcAft>
          <a:spcPct val="0"/>
        </a:spcAft>
        <a:buChar char="»"/>
        <a:defRPr sz="89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13" Type="http://schemas.openxmlformats.org/officeDocument/2006/relationships/chart" Target="../charts/chart4.xml"/><Relationship Id="rId3" Type="http://schemas.openxmlformats.org/officeDocument/2006/relationships/notesSlide" Target="../notesSlides/notesSlide1.xml"/><Relationship Id="rId7" Type="http://schemas.openxmlformats.org/officeDocument/2006/relationships/image" Target="../media/image3.png"/><Relationship Id="rId12" Type="http://schemas.openxmlformats.org/officeDocument/2006/relationships/chart" Target="../charts/chart3.xml"/><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2.png"/><Relationship Id="rId11" Type="http://schemas.openxmlformats.org/officeDocument/2006/relationships/image" Target="../media/image5.png"/><Relationship Id="rId5" Type="http://schemas.openxmlformats.org/officeDocument/2006/relationships/hyperlink" Target="mailto:rhondar@sleepforhealthandsafety.com.au" TargetMode="External"/><Relationship Id="rId10" Type="http://schemas.openxmlformats.org/officeDocument/2006/relationships/image" Target="../media/image4.jpeg"/><Relationship Id="rId4" Type="http://schemas.openxmlformats.org/officeDocument/2006/relationships/image" Target="../media/image1.jpeg"/><Relationship Id="rId9"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Rectangle 60"/>
          <p:cNvSpPr>
            <a:spLocks noChangeArrowheads="1"/>
          </p:cNvSpPr>
          <p:nvPr/>
        </p:nvSpPr>
        <p:spPr bwMode="auto">
          <a:xfrm>
            <a:off x="0" y="0"/>
            <a:ext cx="32004000" cy="51206400"/>
          </a:xfrm>
          <a:prstGeom prst="rect">
            <a:avLst/>
          </a:prstGeom>
          <a:solidFill>
            <a:srgbClr val="191919">
              <a:alpha val="7843"/>
            </a:srgbClr>
          </a:solidFill>
          <a:ln w="9525">
            <a:solidFill>
              <a:srgbClr val="D8D8D8"/>
            </a:solidFill>
            <a:miter lim="800000"/>
            <a:headEnd/>
            <a:tailEnd/>
          </a:ln>
          <a:effectLst>
            <a:outerShdw dist="23000" dir="5400000" rotWithShape="0">
              <a:srgbClr val="808080">
                <a:alpha val="34999"/>
              </a:srgbClr>
            </a:outerShdw>
          </a:effectLst>
        </p:spPr>
        <p:txBody>
          <a:bodyPr anchor="ctr"/>
          <a:lstStyle/>
          <a:p>
            <a:pPr algn="ctr">
              <a:defRPr/>
            </a:pPr>
            <a:endParaRPr lang="en-US" dirty="0">
              <a:solidFill>
                <a:srgbClr val="FFFFFF"/>
              </a:solidFill>
              <a:latin typeface="Times New Roman" charset="0"/>
              <a:ea typeface="ＭＳ Ｐゴシック" charset="0"/>
              <a:cs typeface="ＭＳ Ｐゴシック" charset="0"/>
            </a:endParaRPr>
          </a:p>
        </p:txBody>
      </p:sp>
      <p:pic>
        <p:nvPicPr>
          <p:cNvPr id="16" name="Picture 3"/>
          <p:cNvPicPr>
            <a:picLocks noChangeAspect="1" noChangeArrowheads="1"/>
          </p:cNvPicPr>
          <p:nvPr/>
        </p:nvPicPr>
        <p:blipFill>
          <a:blip r:embed="rId4" cstate="print"/>
          <a:srcRect/>
          <a:stretch>
            <a:fillRect/>
          </a:stretch>
        </p:blipFill>
        <p:spPr bwMode="auto">
          <a:xfrm>
            <a:off x="0" y="2"/>
            <a:ext cx="32004000" cy="51206400"/>
          </a:xfrm>
          <a:prstGeom prst="rect">
            <a:avLst/>
          </a:prstGeom>
          <a:ln w="9525">
            <a:noFill/>
            <a:miter lim="800000"/>
            <a:headEnd/>
            <a:tailEnd/>
          </a:ln>
        </p:spPr>
      </p:pic>
      <p:sp>
        <p:nvSpPr>
          <p:cNvPr id="14339" name="Text Box 7"/>
          <p:cNvSpPr txBox="1">
            <a:spLocks noChangeArrowheads="1"/>
          </p:cNvSpPr>
          <p:nvPr/>
        </p:nvSpPr>
        <p:spPr bwMode="auto">
          <a:xfrm>
            <a:off x="725213" y="10531366"/>
            <a:ext cx="8261132" cy="10878206"/>
          </a:xfrm>
          <a:prstGeom prst="rect">
            <a:avLst/>
          </a:prstGeom>
          <a:solidFill>
            <a:schemeClr val="bg1"/>
          </a:solidFill>
          <a:ln w="38100">
            <a:solidFill>
              <a:srgbClr val="000000"/>
            </a:solidFill>
            <a:round/>
            <a:headEnd/>
            <a:tailEnd/>
          </a:ln>
        </p:spPr>
        <p:txBody>
          <a:bodyPr lIns="914400" tIns="457200" rIns="914400" bIns="914400"/>
          <a:lstStyle/>
          <a:p>
            <a:pPr algn="just">
              <a:spcBef>
                <a:spcPct val="50000"/>
              </a:spcBef>
              <a:tabLst>
                <a:tab pos="500063" algn="l"/>
              </a:tabLst>
            </a:pPr>
            <a:r>
              <a:rPr lang="en-US" sz="5400" b="1" dirty="0">
                <a:latin typeface="Calibri" pitchFamily="34" charset="0"/>
              </a:rPr>
              <a:t>Introduction</a:t>
            </a:r>
          </a:p>
          <a:p>
            <a:r>
              <a:rPr lang="en-GB" dirty="0"/>
              <a:t>Sleep disordered breathing (SDB) and Obstructive Sleep Apnea (OSA) </a:t>
            </a:r>
            <a:r>
              <a:rPr lang="en-GB" dirty="0" smtClean="0"/>
              <a:t>have </a:t>
            </a:r>
            <a:r>
              <a:rPr lang="en-GB" dirty="0"/>
              <a:t>been shown to be independently associated with an increase in work-related </a:t>
            </a:r>
            <a:r>
              <a:rPr lang="en-GB" dirty="0" smtClean="0"/>
              <a:t>injuries¹, </a:t>
            </a:r>
            <a:r>
              <a:rPr lang="en-GB" dirty="0"/>
              <a:t>fatigue-related </a:t>
            </a:r>
            <a:r>
              <a:rPr lang="en-GB" dirty="0" smtClean="0"/>
              <a:t>incidents and vehicle accidents²˒³. </a:t>
            </a:r>
            <a:r>
              <a:rPr lang="en-AU" dirty="0" smtClean="0"/>
              <a:t>Inadequate restorative sleep is the major cause of fatigue in the workplace. </a:t>
            </a:r>
            <a:r>
              <a:rPr lang="en-GB" dirty="0" smtClean="0"/>
              <a:t>This </a:t>
            </a:r>
            <a:r>
              <a:rPr lang="en-GB" dirty="0"/>
              <a:t>study examines the methodology used to assess the incidence of moderate to severe OSA risk in remote Australian mining employees </a:t>
            </a:r>
            <a:r>
              <a:rPr lang="en-GB" dirty="0" smtClean="0"/>
              <a:t>from January 2012 to January 2014, many of whom worked in safety critical roles.</a:t>
            </a:r>
            <a:endParaRPr lang="en-US" dirty="0">
              <a:latin typeface="Times New Roman" pitchFamily="18" charset="0"/>
            </a:endParaRPr>
          </a:p>
        </p:txBody>
      </p:sp>
      <p:sp>
        <p:nvSpPr>
          <p:cNvPr id="14340" name="Text Box 11"/>
          <p:cNvSpPr txBox="1">
            <a:spLocks noChangeArrowheads="1"/>
          </p:cNvSpPr>
          <p:nvPr/>
        </p:nvSpPr>
        <p:spPr bwMode="auto">
          <a:xfrm>
            <a:off x="536026" y="22954593"/>
            <a:ext cx="8544911" cy="20888481"/>
          </a:xfrm>
          <a:prstGeom prst="rect">
            <a:avLst/>
          </a:prstGeom>
          <a:solidFill>
            <a:schemeClr val="bg1"/>
          </a:solidFill>
          <a:ln w="38100">
            <a:solidFill>
              <a:srgbClr val="000000"/>
            </a:solidFill>
            <a:round/>
            <a:headEnd/>
            <a:tailEnd/>
          </a:ln>
        </p:spPr>
        <p:txBody>
          <a:bodyPr lIns="914400" tIns="457200" rIns="914400" bIns="914400"/>
          <a:lstStyle/>
          <a:p>
            <a:pPr>
              <a:spcBef>
                <a:spcPct val="50000"/>
              </a:spcBef>
              <a:tabLst>
                <a:tab pos="508000" algn="l"/>
              </a:tabLst>
            </a:pPr>
            <a:r>
              <a:rPr lang="en-US" sz="5400" b="1" dirty="0" smtClean="0">
                <a:solidFill>
                  <a:srgbClr val="000000"/>
                </a:solidFill>
                <a:latin typeface="Calibri" pitchFamily="34" charset="0"/>
              </a:rPr>
              <a:t>Materials and Methods</a:t>
            </a:r>
          </a:p>
          <a:p>
            <a:pPr algn="just">
              <a:spcBef>
                <a:spcPct val="50000"/>
              </a:spcBef>
              <a:tabLst>
                <a:tab pos="508000" algn="l"/>
              </a:tabLst>
            </a:pPr>
            <a:endParaRPr lang="en-US" sz="2000" dirty="0" smtClean="0">
              <a:latin typeface="Times New Roman" pitchFamily="18" charset="0"/>
            </a:endParaRPr>
          </a:p>
          <a:p>
            <a:pPr lvl="0"/>
            <a:r>
              <a:rPr lang="en-GB" dirty="0" smtClean="0"/>
              <a:t>Subjects were referred via periodic </a:t>
            </a:r>
            <a:r>
              <a:rPr lang="en-GB" dirty="0"/>
              <a:t>m</a:t>
            </a:r>
            <a:r>
              <a:rPr lang="en-GB" dirty="0" smtClean="0"/>
              <a:t>edical </a:t>
            </a:r>
            <a:r>
              <a:rPr lang="en-GB" dirty="0"/>
              <a:t>a</a:t>
            </a:r>
            <a:r>
              <a:rPr lang="en-GB" dirty="0" smtClean="0"/>
              <a:t>ssessment, wellness programs, a fatigue-related incident or self referral.</a:t>
            </a:r>
          </a:p>
          <a:p>
            <a:pPr lvl="0"/>
            <a:endParaRPr lang="en-GB" dirty="0"/>
          </a:p>
          <a:p>
            <a:pPr lvl="0"/>
            <a:r>
              <a:rPr lang="en-GB" dirty="0" smtClean="0"/>
              <a:t>Employees who met inclusion criteria * completed on site, a  co-morbidity questionnaire, Epworth Sleepiness Scale (ESS) and an overnight/day ApneaLink™ (Level 4) test which recorded airflow, oximetry and pulse rate. Data was manually analyzed by sleep technologists and reported on by sleep physicians.</a:t>
            </a:r>
          </a:p>
          <a:p>
            <a:endParaRPr lang="en-GB" dirty="0"/>
          </a:p>
          <a:p>
            <a:endParaRPr lang="en-GB" dirty="0" smtClean="0"/>
          </a:p>
        </p:txBody>
      </p:sp>
      <p:sp>
        <p:nvSpPr>
          <p:cNvPr id="14342" name="Text Box 12"/>
          <p:cNvSpPr txBox="1">
            <a:spLocks noChangeArrowheads="1"/>
          </p:cNvSpPr>
          <p:nvPr/>
        </p:nvSpPr>
        <p:spPr bwMode="auto">
          <a:xfrm>
            <a:off x="9806152" y="10483241"/>
            <a:ext cx="12454758" cy="33335772"/>
          </a:xfrm>
          <a:prstGeom prst="rect">
            <a:avLst/>
          </a:prstGeom>
          <a:solidFill>
            <a:schemeClr val="bg1"/>
          </a:solidFill>
          <a:ln w="38100">
            <a:solidFill>
              <a:srgbClr val="000000"/>
            </a:solidFill>
            <a:round/>
            <a:headEnd/>
            <a:tailEnd/>
          </a:ln>
        </p:spPr>
        <p:txBody>
          <a:bodyPr lIns="914400" tIns="457200" rIns="914400" bIns="914400"/>
          <a:lstStyle/>
          <a:p>
            <a:pPr algn="just">
              <a:tabLst>
                <a:tab pos="500063" algn="l"/>
              </a:tabLst>
            </a:pPr>
            <a:r>
              <a:rPr lang="en-US" sz="5400" b="1" dirty="0" smtClean="0">
                <a:solidFill>
                  <a:srgbClr val="000000"/>
                </a:solidFill>
                <a:latin typeface="Calibri" pitchFamily="34" charset="0"/>
              </a:rPr>
              <a:t>Results</a:t>
            </a:r>
          </a:p>
          <a:p>
            <a:endParaRPr lang="en-GB" dirty="0" smtClean="0"/>
          </a:p>
          <a:p>
            <a:r>
              <a:rPr lang="en-GB" dirty="0" smtClean="0"/>
              <a:t>A total of 602 employees from remote sites throughout Australia were studied.  All subjects were shift workers on various 12 hour /day schedules. Most were Fly In Fly Out (FIFO). </a:t>
            </a:r>
          </a:p>
          <a:p>
            <a:endParaRPr lang="en-GB" sz="2800" dirty="0" smtClean="0"/>
          </a:p>
          <a:p>
            <a:r>
              <a:rPr lang="en-GB" dirty="0" smtClean="0"/>
              <a:t>Table 1 </a:t>
            </a:r>
            <a:r>
              <a:rPr lang="en-GB" b="1" dirty="0" smtClean="0"/>
              <a:t>Average Statistics AGE, BMI, AHI, ESS,</a:t>
            </a:r>
            <a:r>
              <a:rPr lang="en-AU" b="1" i="1" dirty="0" smtClean="0">
                <a:solidFill>
                  <a:srgbClr val="000000"/>
                </a:solidFill>
                <a:latin typeface="Calibri"/>
              </a:rPr>
              <a:t> 			</a:t>
            </a:r>
            <a:r>
              <a:rPr lang="en-GB" b="1" dirty="0" smtClean="0"/>
              <a:t>Baseline</a:t>
            </a:r>
            <a:r>
              <a:rPr lang="en-AU" b="1" i="1" dirty="0" smtClean="0">
                <a:solidFill>
                  <a:srgbClr val="000000"/>
                </a:solidFill>
                <a:latin typeface="Calibri"/>
              </a:rPr>
              <a:t> </a:t>
            </a:r>
            <a:r>
              <a:rPr lang="en-AU" b="1" dirty="0" smtClean="0">
                <a:solidFill>
                  <a:srgbClr val="000000"/>
                </a:solidFill>
                <a:latin typeface="Helvetica" pitchFamily="34" charset="0"/>
                <a:cs typeface="Helvetica" pitchFamily="34" charset="0"/>
              </a:rPr>
              <a:t>SpO² %, Lowest SpO² % and ODI</a:t>
            </a:r>
          </a:p>
          <a:p>
            <a:endParaRPr lang="en-AU" sz="2000" b="1" dirty="0" smtClean="0">
              <a:solidFill>
                <a:srgbClr val="000000"/>
              </a:solidFill>
              <a:latin typeface="Helvetica" pitchFamily="34" charset="0"/>
              <a:cs typeface="Helvetica" pitchFamily="34" charset="0"/>
            </a:endParaRPr>
          </a:p>
          <a:p>
            <a:endParaRPr lang="en-AU" sz="2000" dirty="0">
              <a:solidFill>
                <a:srgbClr val="000000"/>
              </a:solidFill>
              <a:latin typeface="Helvetica" pitchFamily="34" charset="0"/>
              <a:cs typeface="Helvetica" pitchFamily="34" charset="0"/>
            </a:endParaRPr>
          </a:p>
          <a:p>
            <a:endParaRPr lang="en-AU" sz="2000" dirty="0" smtClean="0">
              <a:solidFill>
                <a:srgbClr val="000000"/>
              </a:solidFill>
              <a:latin typeface="Helvetica" pitchFamily="34" charset="0"/>
              <a:cs typeface="Helvetica" pitchFamily="34" charset="0"/>
            </a:endParaRPr>
          </a:p>
          <a:p>
            <a:endParaRPr lang="en-AU" sz="2000" dirty="0">
              <a:solidFill>
                <a:srgbClr val="000000"/>
              </a:solidFill>
              <a:latin typeface="Helvetica" pitchFamily="34" charset="0"/>
              <a:cs typeface="Helvetica" pitchFamily="34" charset="0"/>
            </a:endParaRPr>
          </a:p>
          <a:p>
            <a:endParaRPr lang="en-AU" sz="2000" dirty="0" smtClean="0">
              <a:solidFill>
                <a:srgbClr val="000000"/>
              </a:solidFill>
              <a:latin typeface="Helvetica" pitchFamily="34" charset="0"/>
              <a:cs typeface="Helvetica" pitchFamily="34" charset="0"/>
            </a:endParaRPr>
          </a:p>
          <a:p>
            <a:endParaRPr lang="en-AU" sz="2000" dirty="0">
              <a:solidFill>
                <a:srgbClr val="000000"/>
              </a:solidFill>
              <a:latin typeface="Helvetica" pitchFamily="34" charset="0"/>
              <a:cs typeface="Helvetica" pitchFamily="34" charset="0"/>
            </a:endParaRPr>
          </a:p>
          <a:p>
            <a:endParaRPr lang="en-AU" sz="2000" dirty="0" smtClean="0">
              <a:solidFill>
                <a:srgbClr val="000000"/>
              </a:solidFill>
              <a:latin typeface="Helvetica" pitchFamily="34" charset="0"/>
              <a:cs typeface="Helvetica" pitchFamily="34" charset="0"/>
            </a:endParaRPr>
          </a:p>
          <a:p>
            <a:endParaRPr lang="en-AU" sz="2000" dirty="0">
              <a:solidFill>
                <a:srgbClr val="000000"/>
              </a:solidFill>
              <a:latin typeface="Helvetica" pitchFamily="34" charset="0"/>
              <a:cs typeface="Helvetica" pitchFamily="34" charset="0"/>
            </a:endParaRPr>
          </a:p>
          <a:p>
            <a:endParaRPr lang="en-AU" sz="2000" dirty="0" smtClean="0">
              <a:solidFill>
                <a:srgbClr val="000000"/>
              </a:solidFill>
              <a:latin typeface="Helvetica" pitchFamily="34" charset="0"/>
              <a:cs typeface="Helvetica" pitchFamily="34" charset="0"/>
            </a:endParaRPr>
          </a:p>
          <a:p>
            <a:endParaRPr lang="en-AU" sz="2000" dirty="0">
              <a:solidFill>
                <a:srgbClr val="000000"/>
              </a:solidFill>
              <a:latin typeface="Helvetica" pitchFamily="34" charset="0"/>
              <a:cs typeface="Helvetica" pitchFamily="34" charset="0"/>
            </a:endParaRPr>
          </a:p>
          <a:p>
            <a:endParaRPr lang="en-AU" sz="2400" dirty="0" smtClean="0">
              <a:solidFill>
                <a:srgbClr val="000000"/>
              </a:solidFill>
              <a:latin typeface="Helvetica" pitchFamily="34" charset="0"/>
              <a:cs typeface="Helvetica" pitchFamily="34" charset="0"/>
            </a:endParaRPr>
          </a:p>
          <a:p>
            <a:endParaRPr lang="en-GB" sz="2400" dirty="0" smtClean="0"/>
          </a:p>
          <a:p>
            <a:pPr algn="just">
              <a:tabLst>
                <a:tab pos="500063" algn="l"/>
              </a:tabLst>
            </a:pPr>
            <a:endParaRPr lang="en-AU" sz="2800" dirty="0" smtClean="0"/>
          </a:p>
          <a:p>
            <a:pPr algn="just">
              <a:tabLst>
                <a:tab pos="500063" algn="l"/>
              </a:tabLst>
            </a:pPr>
            <a:endParaRPr lang="en-AU" sz="2800" dirty="0" smtClean="0"/>
          </a:p>
          <a:p>
            <a:pPr algn="just">
              <a:tabLst>
                <a:tab pos="500063" algn="l"/>
              </a:tabLst>
            </a:pPr>
            <a:endParaRPr lang="en-AU" sz="2800" dirty="0" smtClean="0"/>
          </a:p>
          <a:p>
            <a:pPr algn="just">
              <a:tabLst>
                <a:tab pos="500063" algn="l"/>
              </a:tabLst>
            </a:pPr>
            <a:endParaRPr lang="en-AU" sz="2800" dirty="0" smtClean="0"/>
          </a:p>
          <a:p>
            <a:pPr algn="just">
              <a:tabLst>
                <a:tab pos="500063" algn="l"/>
              </a:tabLst>
            </a:pPr>
            <a:endParaRPr lang="en-AU" sz="2800" dirty="0" smtClean="0"/>
          </a:p>
          <a:p>
            <a:pPr algn="just">
              <a:tabLst>
                <a:tab pos="500063" algn="l"/>
              </a:tabLst>
            </a:pPr>
            <a:endParaRPr lang="en-AU" sz="2800" dirty="0" smtClean="0"/>
          </a:p>
          <a:p>
            <a:pPr algn="just">
              <a:tabLst>
                <a:tab pos="500063" algn="l"/>
              </a:tabLst>
            </a:pPr>
            <a:endParaRPr lang="en-AU" sz="2400" dirty="0" smtClean="0"/>
          </a:p>
          <a:p>
            <a:pPr algn="just">
              <a:tabLst>
                <a:tab pos="500063" algn="l"/>
              </a:tabLst>
            </a:pPr>
            <a:endParaRPr lang="en-AU" sz="2400" dirty="0" smtClean="0"/>
          </a:p>
          <a:p>
            <a:pPr algn="just">
              <a:tabLst>
                <a:tab pos="500063" algn="l"/>
              </a:tabLst>
            </a:pPr>
            <a:r>
              <a:rPr lang="en-AU" dirty="0" smtClean="0"/>
              <a:t>Table 1 shows AHI and ODI in males are significantly higher than in females</a:t>
            </a:r>
            <a:r>
              <a:rPr lang="en-AU" dirty="0"/>
              <a:t>.</a:t>
            </a:r>
            <a:r>
              <a:rPr lang="en-AU" dirty="0" smtClean="0"/>
              <a:t> </a:t>
            </a:r>
            <a:r>
              <a:rPr lang="en-AU" dirty="0" smtClean="0">
                <a:solidFill>
                  <a:srgbClr val="000000"/>
                </a:solidFill>
                <a:latin typeface="Helvetica" pitchFamily="34" charset="0"/>
                <a:cs typeface="Helvetica" pitchFamily="34" charset="0"/>
              </a:rPr>
              <a:t>On average both males and females were of similar age, overweight, similar baseline </a:t>
            </a:r>
            <a:r>
              <a:rPr lang="en-AU" dirty="0">
                <a:solidFill>
                  <a:srgbClr val="000000"/>
                </a:solidFill>
                <a:latin typeface="Helvetica" pitchFamily="34" charset="0"/>
                <a:cs typeface="Helvetica" pitchFamily="34" charset="0"/>
              </a:rPr>
              <a:t>SpO² </a:t>
            </a:r>
            <a:r>
              <a:rPr lang="en-AU" dirty="0" smtClean="0">
                <a:solidFill>
                  <a:srgbClr val="000000"/>
                </a:solidFill>
                <a:latin typeface="Helvetica" pitchFamily="34" charset="0"/>
                <a:cs typeface="Helvetica" pitchFamily="34" charset="0"/>
              </a:rPr>
              <a:t>and equal ESS scores of low daytime sleepiness. There was no association between AHI and ESS scores found in this study (r=0.05).</a:t>
            </a:r>
          </a:p>
          <a:p>
            <a:pPr algn="just">
              <a:tabLst>
                <a:tab pos="500063" algn="l"/>
              </a:tabLst>
            </a:pPr>
            <a:endParaRPr lang="en-AU" sz="2800" b="1" i="1" dirty="0" smtClean="0">
              <a:solidFill>
                <a:srgbClr val="000000"/>
              </a:solidFill>
              <a:latin typeface="Calibri"/>
            </a:endParaRPr>
          </a:p>
          <a:p>
            <a:pPr algn="just">
              <a:tabLst>
                <a:tab pos="500063" algn="l"/>
              </a:tabLst>
            </a:pPr>
            <a:endParaRPr lang="en-AU" b="1" dirty="0" smtClean="0"/>
          </a:p>
          <a:p>
            <a:pPr algn="just">
              <a:tabLst>
                <a:tab pos="500063" algn="l"/>
              </a:tabLst>
            </a:pPr>
            <a:r>
              <a:rPr lang="en-AU" b="1" dirty="0" smtClean="0"/>
              <a:t>OSA Risk </a:t>
            </a:r>
            <a:r>
              <a:rPr lang="en-AU" dirty="0" smtClean="0"/>
              <a:t>was</a:t>
            </a:r>
            <a:r>
              <a:rPr lang="en-AU" b="1" dirty="0" smtClean="0"/>
              <a:t> </a:t>
            </a:r>
            <a:r>
              <a:rPr lang="en-AU" dirty="0" smtClean="0"/>
              <a:t>based on AHI as follows:</a:t>
            </a:r>
          </a:p>
          <a:p>
            <a:pPr algn="just">
              <a:tabLst>
                <a:tab pos="500063" algn="l"/>
              </a:tabLst>
            </a:pPr>
            <a:r>
              <a:rPr lang="en-AU" dirty="0" smtClean="0"/>
              <a:t>	</a:t>
            </a:r>
          </a:p>
          <a:p>
            <a:pPr algn="just">
              <a:tabLst>
                <a:tab pos="500063" algn="l"/>
              </a:tabLst>
            </a:pPr>
            <a:r>
              <a:rPr lang="en-AU" dirty="0"/>
              <a:t>	</a:t>
            </a:r>
            <a:r>
              <a:rPr lang="en-AU" dirty="0" smtClean="0"/>
              <a:t>Low       	=  AHI  </a:t>
            </a:r>
            <a:r>
              <a:rPr lang="en-GB" dirty="0" smtClean="0"/>
              <a:t>&lt;5</a:t>
            </a:r>
          </a:p>
          <a:p>
            <a:pPr algn="just">
              <a:tabLst>
                <a:tab pos="500063" algn="l"/>
              </a:tabLst>
            </a:pPr>
            <a:r>
              <a:rPr lang="en-GB" dirty="0" smtClean="0"/>
              <a:t>	Mild		=  AHI    5 &lt; 15</a:t>
            </a:r>
          </a:p>
          <a:p>
            <a:pPr algn="just">
              <a:tabLst>
                <a:tab pos="500063" algn="l"/>
              </a:tabLst>
            </a:pPr>
            <a:r>
              <a:rPr lang="en-GB" dirty="0" smtClean="0"/>
              <a:t>	Moderate 	=  AHI   15 &lt; 30</a:t>
            </a:r>
          </a:p>
          <a:p>
            <a:pPr algn="just">
              <a:tabLst>
                <a:tab pos="500063" algn="l"/>
              </a:tabLst>
            </a:pPr>
            <a:r>
              <a:rPr lang="en-GB" dirty="0" smtClean="0"/>
              <a:t>	High		=  AHI &gt;30</a:t>
            </a:r>
          </a:p>
          <a:p>
            <a:pPr algn="just">
              <a:tabLst>
                <a:tab pos="500063" algn="l"/>
              </a:tabLst>
            </a:pPr>
            <a:endParaRPr lang="en-GB" dirty="0" smtClean="0"/>
          </a:p>
          <a:p>
            <a:pPr algn="just">
              <a:tabLst>
                <a:tab pos="500063" algn="l"/>
              </a:tabLst>
            </a:pPr>
            <a:endParaRPr lang="en-GB" dirty="0" smtClean="0"/>
          </a:p>
          <a:p>
            <a:pPr algn="just">
              <a:tabLst>
                <a:tab pos="500063" algn="l"/>
              </a:tabLst>
            </a:pPr>
            <a:r>
              <a:rPr lang="en-GB" dirty="0" smtClean="0"/>
              <a:t>Graph 1  </a:t>
            </a:r>
            <a:r>
              <a:rPr lang="en-GB" b="1" dirty="0" smtClean="0"/>
              <a:t>OSA Risk, Males and Females</a:t>
            </a:r>
          </a:p>
          <a:p>
            <a:pPr algn="just">
              <a:tabLst>
                <a:tab pos="500063" algn="l"/>
              </a:tabLst>
            </a:pPr>
            <a:endParaRPr lang="en-GB" sz="2400" b="1" dirty="0"/>
          </a:p>
          <a:p>
            <a:pPr algn="just">
              <a:tabLst>
                <a:tab pos="500063" algn="l"/>
              </a:tabLst>
            </a:pPr>
            <a:endParaRPr lang="en-GB" sz="2400" b="1" dirty="0" smtClean="0"/>
          </a:p>
          <a:p>
            <a:pPr algn="just">
              <a:tabLst>
                <a:tab pos="500063" algn="l"/>
              </a:tabLst>
            </a:pPr>
            <a:endParaRPr lang="en-GB" sz="2400" b="1" dirty="0"/>
          </a:p>
          <a:p>
            <a:pPr algn="just">
              <a:tabLst>
                <a:tab pos="500063" algn="l"/>
              </a:tabLst>
            </a:pPr>
            <a:endParaRPr lang="en-GB" sz="2400" b="1" dirty="0" smtClean="0"/>
          </a:p>
          <a:p>
            <a:pPr algn="just">
              <a:tabLst>
                <a:tab pos="500063" algn="l"/>
              </a:tabLst>
            </a:pPr>
            <a:endParaRPr lang="en-GB" sz="2400" b="1" dirty="0"/>
          </a:p>
          <a:p>
            <a:pPr algn="just">
              <a:tabLst>
                <a:tab pos="500063" algn="l"/>
              </a:tabLst>
            </a:pPr>
            <a:endParaRPr lang="en-GB" sz="2400" b="1" dirty="0" smtClean="0"/>
          </a:p>
          <a:p>
            <a:pPr algn="just">
              <a:tabLst>
                <a:tab pos="500063" algn="l"/>
              </a:tabLst>
            </a:pPr>
            <a:endParaRPr lang="en-GB" sz="2400" b="1" dirty="0"/>
          </a:p>
          <a:p>
            <a:pPr algn="just">
              <a:tabLst>
                <a:tab pos="500063" algn="l"/>
              </a:tabLst>
            </a:pPr>
            <a:endParaRPr lang="en-GB" sz="2400" b="1" dirty="0" smtClean="0"/>
          </a:p>
          <a:p>
            <a:pPr algn="just">
              <a:tabLst>
                <a:tab pos="500063" algn="l"/>
              </a:tabLst>
            </a:pPr>
            <a:endParaRPr lang="en-GB" sz="2400" b="1" dirty="0"/>
          </a:p>
          <a:p>
            <a:pPr algn="just">
              <a:tabLst>
                <a:tab pos="500063" algn="l"/>
              </a:tabLst>
            </a:pPr>
            <a:endParaRPr lang="en-GB" sz="2400" b="1" dirty="0" smtClean="0"/>
          </a:p>
          <a:p>
            <a:pPr algn="just">
              <a:tabLst>
                <a:tab pos="500063" algn="l"/>
              </a:tabLst>
            </a:pPr>
            <a:endParaRPr lang="en-GB" sz="2400" b="1" dirty="0"/>
          </a:p>
          <a:p>
            <a:pPr algn="just">
              <a:tabLst>
                <a:tab pos="500063" algn="l"/>
              </a:tabLst>
            </a:pPr>
            <a:endParaRPr lang="en-GB" sz="3600" dirty="0" smtClean="0"/>
          </a:p>
          <a:p>
            <a:pPr algn="just">
              <a:tabLst>
                <a:tab pos="500063" algn="l"/>
              </a:tabLst>
            </a:pPr>
            <a:endParaRPr lang="en-GB" sz="3600" dirty="0"/>
          </a:p>
          <a:p>
            <a:pPr algn="just">
              <a:tabLst>
                <a:tab pos="500063" algn="l"/>
              </a:tabLst>
            </a:pPr>
            <a:endParaRPr lang="en-GB" sz="3600" dirty="0" smtClean="0"/>
          </a:p>
          <a:p>
            <a:pPr algn="just">
              <a:tabLst>
                <a:tab pos="500063" algn="l"/>
              </a:tabLst>
            </a:pPr>
            <a:endParaRPr lang="en-GB" sz="3600" dirty="0"/>
          </a:p>
          <a:p>
            <a:pPr algn="just">
              <a:tabLst>
                <a:tab pos="500063" algn="l"/>
              </a:tabLst>
            </a:pPr>
            <a:endParaRPr lang="en-GB" sz="3600" dirty="0" smtClean="0"/>
          </a:p>
          <a:p>
            <a:pPr algn="just">
              <a:tabLst>
                <a:tab pos="500063" algn="l"/>
              </a:tabLst>
            </a:pPr>
            <a:endParaRPr lang="en-GB" sz="3600" dirty="0"/>
          </a:p>
          <a:p>
            <a:pPr algn="just">
              <a:tabLst>
                <a:tab pos="500063" algn="l"/>
              </a:tabLst>
            </a:pPr>
            <a:r>
              <a:rPr lang="en-GB" dirty="0" smtClean="0"/>
              <a:t>Graph 1 shows a significant difference in OSA Risk between males and females (p &lt;0.001) with 27%, (158) of males showing moderate to severe risk of OSA.  The majority of females 76%, (53) had a low OSA risk.</a:t>
            </a:r>
          </a:p>
          <a:p>
            <a:pPr algn="just">
              <a:tabLst>
                <a:tab pos="500063" algn="l"/>
              </a:tabLst>
            </a:pPr>
            <a:endParaRPr lang="en-GB" dirty="0"/>
          </a:p>
          <a:p>
            <a:pPr algn="just">
              <a:tabLst>
                <a:tab pos="500063" algn="l"/>
              </a:tabLst>
            </a:pPr>
            <a:endParaRPr lang="en-AU" sz="2400" b="1" dirty="0"/>
          </a:p>
        </p:txBody>
      </p:sp>
      <p:sp>
        <p:nvSpPr>
          <p:cNvPr id="14343" name="Text Box 13"/>
          <p:cNvSpPr txBox="1">
            <a:spLocks noChangeArrowheads="1"/>
          </p:cNvSpPr>
          <p:nvPr/>
        </p:nvSpPr>
        <p:spPr bwMode="auto">
          <a:xfrm>
            <a:off x="22986124" y="38621368"/>
            <a:ext cx="8515039" cy="8494295"/>
          </a:xfrm>
          <a:prstGeom prst="rect">
            <a:avLst/>
          </a:prstGeom>
          <a:solidFill>
            <a:schemeClr val="bg1"/>
          </a:solidFill>
          <a:ln w="38100">
            <a:solidFill>
              <a:srgbClr val="000000"/>
            </a:solidFill>
            <a:round/>
            <a:headEnd/>
            <a:tailEnd/>
          </a:ln>
        </p:spPr>
        <p:txBody>
          <a:bodyPr lIns="914400" tIns="457200" rIns="914400" bIns="914400"/>
          <a:lstStyle/>
          <a:p>
            <a:pPr>
              <a:spcBef>
                <a:spcPct val="50000"/>
              </a:spcBef>
              <a:tabLst>
                <a:tab pos="635000" algn="l"/>
              </a:tabLst>
            </a:pPr>
            <a:r>
              <a:rPr lang="en-US" sz="4800" b="1" dirty="0">
                <a:solidFill>
                  <a:srgbClr val="000000"/>
                </a:solidFill>
                <a:latin typeface="Calibri" pitchFamily="34" charset="0"/>
              </a:rPr>
              <a:t>Conclusions</a:t>
            </a:r>
          </a:p>
          <a:p>
            <a:pPr>
              <a:spcBef>
                <a:spcPct val="10000"/>
              </a:spcBef>
              <a:tabLst>
                <a:tab pos="635000" algn="l"/>
              </a:tabLst>
            </a:pPr>
            <a:r>
              <a:rPr lang="en-AU" dirty="0"/>
              <a:t>Sleep </a:t>
            </a:r>
            <a:r>
              <a:rPr lang="en-AU" dirty="0" smtClean="0"/>
              <a:t>apnoea and sleep disorders are </a:t>
            </a:r>
            <a:r>
              <a:rPr lang="en-AU" dirty="0"/>
              <a:t>a significant and unrecognized problem in remote mining employees. </a:t>
            </a:r>
            <a:r>
              <a:rPr lang="en-GB" dirty="0"/>
              <a:t>Almost one third of male mining employees have a moderate to severe risk of OSA. Screening for </a:t>
            </a:r>
            <a:r>
              <a:rPr lang="en-GB" dirty="0" smtClean="0"/>
              <a:t>common sleep disorders, particularly OSA, plays </a:t>
            </a:r>
            <a:r>
              <a:rPr lang="en-GB" dirty="0"/>
              <a:t>an important </a:t>
            </a:r>
            <a:r>
              <a:rPr lang="en-GB" dirty="0" smtClean="0"/>
              <a:t>role in managing fatigue risk in safety critical employees and </a:t>
            </a:r>
            <a:r>
              <a:rPr lang="en-GB" dirty="0"/>
              <a:t>in providing prompt and </a:t>
            </a:r>
            <a:r>
              <a:rPr lang="en-GB" dirty="0" smtClean="0"/>
              <a:t>cost effective access </a:t>
            </a:r>
            <a:r>
              <a:rPr lang="en-GB" dirty="0"/>
              <a:t>to sleep health support and clinical follow up.</a:t>
            </a:r>
            <a:endParaRPr lang="en-US" dirty="0">
              <a:latin typeface="Times New Roman" pitchFamily="18" charset="0"/>
            </a:endParaRPr>
          </a:p>
        </p:txBody>
      </p:sp>
      <p:sp>
        <p:nvSpPr>
          <p:cNvPr id="14344" name="Text Box 14"/>
          <p:cNvSpPr txBox="1">
            <a:spLocks noChangeArrowheads="1"/>
          </p:cNvSpPr>
          <p:nvPr/>
        </p:nvSpPr>
        <p:spPr bwMode="auto">
          <a:xfrm>
            <a:off x="12297103" y="4924574"/>
            <a:ext cx="17279007" cy="2400657"/>
          </a:xfrm>
          <a:prstGeom prst="rect">
            <a:avLst/>
          </a:prstGeom>
          <a:noFill/>
          <a:ln w="12700">
            <a:noFill/>
            <a:miter lim="800000"/>
            <a:headEnd/>
            <a:tailEnd/>
          </a:ln>
        </p:spPr>
        <p:txBody>
          <a:bodyPr wrap="square" lIns="274320" tIns="274320" rIns="274320" bIns="274320" anchor="ctr">
            <a:spAutoFit/>
          </a:bodyPr>
          <a:lstStyle/>
          <a:p>
            <a:pPr algn="ctr">
              <a:spcBef>
                <a:spcPct val="50000"/>
              </a:spcBef>
              <a:spcAft>
                <a:spcPts val="600"/>
              </a:spcAft>
            </a:pPr>
            <a:r>
              <a:rPr lang="en-US" sz="6000" b="1" dirty="0" smtClean="0">
                <a:solidFill>
                  <a:schemeClr val="bg1"/>
                </a:solidFill>
                <a:latin typeface="Calibri" pitchFamily="34" charset="0"/>
              </a:rPr>
              <a:t>Rhonda Russo, Christine Hockings</a:t>
            </a:r>
            <a:r>
              <a:rPr lang="en-US" sz="6000" b="1" dirty="0">
                <a:solidFill>
                  <a:schemeClr val="bg1"/>
                </a:solidFill>
                <a:latin typeface="Calibri" pitchFamily="34" charset="0"/>
              </a:rPr>
              <a:t/>
            </a:r>
            <a:br>
              <a:rPr lang="en-US" sz="6000" b="1" dirty="0">
                <a:solidFill>
                  <a:schemeClr val="bg1"/>
                </a:solidFill>
                <a:latin typeface="Calibri" pitchFamily="34" charset="0"/>
              </a:rPr>
            </a:br>
            <a:r>
              <a:rPr lang="en-US" sz="6000" dirty="0" smtClean="0">
                <a:solidFill>
                  <a:schemeClr val="bg1"/>
                </a:solidFill>
                <a:latin typeface="Calibri" pitchFamily="34" charset="0"/>
              </a:rPr>
              <a:t>Sleep for Health and Safety - Sydney, Australia</a:t>
            </a:r>
            <a:endParaRPr lang="en-US" sz="6000" dirty="0">
              <a:solidFill>
                <a:schemeClr val="bg1"/>
              </a:solidFill>
              <a:latin typeface="Calibri" pitchFamily="34" charset="0"/>
            </a:endParaRPr>
          </a:p>
        </p:txBody>
      </p:sp>
      <p:sp>
        <p:nvSpPr>
          <p:cNvPr id="14345" name="Text Box 15"/>
          <p:cNvSpPr txBox="1">
            <a:spLocks noChangeArrowheads="1"/>
          </p:cNvSpPr>
          <p:nvPr/>
        </p:nvSpPr>
        <p:spPr bwMode="auto">
          <a:xfrm>
            <a:off x="767234" y="44811980"/>
            <a:ext cx="9984850" cy="5816904"/>
          </a:xfrm>
          <a:prstGeom prst="rect">
            <a:avLst/>
          </a:prstGeom>
          <a:solidFill>
            <a:schemeClr val="bg1"/>
          </a:solidFill>
          <a:ln w="38100">
            <a:solidFill>
              <a:srgbClr val="000000"/>
            </a:solidFill>
            <a:round/>
            <a:headEnd/>
            <a:tailEnd/>
          </a:ln>
        </p:spPr>
        <p:txBody>
          <a:bodyPr lIns="914400" tIns="457200" rIns="914400" bIns="914400"/>
          <a:lstStyle/>
          <a:p>
            <a:pPr marL="500063" indent="-500063">
              <a:spcBef>
                <a:spcPct val="50000"/>
              </a:spcBef>
            </a:pPr>
            <a:r>
              <a:rPr lang="en-US" sz="4400" b="1" dirty="0">
                <a:solidFill>
                  <a:srgbClr val="000000"/>
                </a:solidFill>
                <a:latin typeface="Calibri" pitchFamily="34" charset="0"/>
              </a:rPr>
              <a:t>Literature cited</a:t>
            </a:r>
          </a:p>
          <a:p>
            <a:pPr marL="514350" indent="-514350">
              <a:buFontTx/>
              <a:buAutoNum type="arabicPeriod"/>
            </a:pPr>
            <a:r>
              <a:rPr lang="en-US" sz="2800" dirty="0" smtClean="0">
                <a:latin typeface="Times New Roman" pitchFamily="18" charset="0"/>
              </a:rPr>
              <a:t>Ulfberg J, et al. 2000. Sleep disordered breathing and occupational accidents. </a:t>
            </a:r>
            <a:r>
              <a:rPr lang="en-US" sz="2800" i="1" dirty="0" smtClean="0">
                <a:latin typeface="Times New Roman" pitchFamily="18" charset="0"/>
              </a:rPr>
              <a:t>Scan J Work Environ Health</a:t>
            </a:r>
            <a:r>
              <a:rPr lang="en-US" sz="2800" dirty="0" smtClean="0">
                <a:latin typeface="Times New Roman" pitchFamily="18" charset="0"/>
              </a:rPr>
              <a:t>:26(3):237-242.</a:t>
            </a:r>
          </a:p>
          <a:p>
            <a:pPr marL="514350" indent="-514350">
              <a:buAutoNum type="arabicPeriod"/>
            </a:pPr>
            <a:r>
              <a:rPr lang="en-US" sz="2800" dirty="0" smtClean="0">
                <a:latin typeface="Times New Roman" pitchFamily="18" charset="0"/>
              </a:rPr>
              <a:t>Sharwood, L. et al. 2011.Assessing sleepiness and sleep disorders in Australian long-distance commercial vehicle drivers: Self-report versus an “at home” monitoring device.  </a:t>
            </a:r>
            <a:r>
              <a:rPr lang="en-US" sz="2800" i="1" dirty="0" smtClean="0">
                <a:latin typeface="Times New Roman" pitchFamily="18" charset="0"/>
              </a:rPr>
              <a:t>Sleep, Vol.35, No.4,</a:t>
            </a:r>
            <a:r>
              <a:rPr lang="en-US" sz="2800" dirty="0" smtClean="0">
                <a:latin typeface="Times New Roman" pitchFamily="18" charset="0"/>
              </a:rPr>
              <a:t> 469-475.</a:t>
            </a:r>
          </a:p>
          <a:p>
            <a:pPr marL="514350" indent="-514350">
              <a:buAutoNum type="arabicPeriod"/>
            </a:pPr>
            <a:r>
              <a:rPr lang="en-US" sz="2800" dirty="0" err="1" smtClean="0">
                <a:latin typeface="Times New Roman" pitchFamily="18" charset="0"/>
              </a:rPr>
              <a:t>Teran</a:t>
            </a:r>
            <a:r>
              <a:rPr lang="en-US" sz="2800" dirty="0" smtClean="0">
                <a:latin typeface="Times New Roman" pitchFamily="18" charset="0"/>
              </a:rPr>
              <a:t>-Santos, M.D., et al.1999. The association between sleep apnea and the risk of traffic accidents. </a:t>
            </a:r>
            <a:r>
              <a:rPr lang="en-US" sz="2800" i="1" dirty="0" smtClean="0">
                <a:latin typeface="Times New Roman" pitchFamily="18" charset="0"/>
              </a:rPr>
              <a:t>N </a:t>
            </a:r>
            <a:r>
              <a:rPr lang="en-US" sz="2800" i="1" dirty="0" err="1" smtClean="0">
                <a:latin typeface="Times New Roman" pitchFamily="18" charset="0"/>
              </a:rPr>
              <a:t>Engl</a:t>
            </a:r>
            <a:r>
              <a:rPr lang="en-US" sz="2800" i="1" dirty="0" smtClean="0">
                <a:latin typeface="Times New Roman" pitchFamily="18" charset="0"/>
              </a:rPr>
              <a:t> J Med</a:t>
            </a:r>
            <a:r>
              <a:rPr lang="en-US" sz="2800" dirty="0" smtClean="0">
                <a:latin typeface="Times New Roman" pitchFamily="18" charset="0"/>
              </a:rPr>
              <a:t>;340:847-51.</a:t>
            </a:r>
          </a:p>
          <a:p>
            <a:pPr marL="500063" indent="-500063"/>
            <a:endParaRPr lang="en-US" sz="2800" dirty="0">
              <a:latin typeface="Times New Roman" pitchFamily="18" charset="0"/>
            </a:endParaRPr>
          </a:p>
          <a:p>
            <a:pPr marL="500063" indent="-500063">
              <a:spcBef>
                <a:spcPct val="10000"/>
              </a:spcBef>
            </a:pPr>
            <a:endParaRPr lang="en-US" sz="2800" dirty="0">
              <a:latin typeface="Times New Roman" pitchFamily="18" charset="0"/>
            </a:endParaRPr>
          </a:p>
        </p:txBody>
      </p:sp>
      <p:sp>
        <p:nvSpPr>
          <p:cNvPr id="14346" name="Text Box 70"/>
          <p:cNvSpPr txBox="1">
            <a:spLocks noChangeArrowheads="1"/>
          </p:cNvSpPr>
          <p:nvPr/>
        </p:nvSpPr>
        <p:spPr bwMode="auto">
          <a:xfrm>
            <a:off x="12368463" y="45746553"/>
            <a:ext cx="9585435" cy="3536454"/>
          </a:xfrm>
          <a:prstGeom prst="rect">
            <a:avLst/>
          </a:prstGeom>
          <a:solidFill>
            <a:schemeClr val="bg1"/>
          </a:solidFill>
          <a:ln w="38100">
            <a:solidFill>
              <a:srgbClr val="000000"/>
            </a:solidFill>
            <a:round/>
            <a:headEnd/>
            <a:tailEnd/>
          </a:ln>
        </p:spPr>
        <p:txBody>
          <a:bodyPr lIns="914400" tIns="457200" rIns="914400" bIns="914400"/>
          <a:lstStyle/>
          <a:p>
            <a:pPr algn="just"/>
            <a:r>
              <a:rPr lang="en-US" sz="4400" b="1" dirty="0">
                <a:solidFill>
                  <a:srgbClr val="000000"/>
                </a:solidFill>
                <a:latin typeface="Calibri" pitchFamily="34" charset="0"/>
              </a:rPr>
              <a:t>Further information</a:t>
            </a:r>
          </a:p>
          <a:p>
            <a:pPr>
              <a:spcBef>
                <a:spcPct val="10000"/>
              </a:spcBef>
            </a:pPr>
            <a:r>
              <a:rPr lang="en-US" sz="2800" b="1" dirty="0" smtClean="0">
                <a:latin typeface="Times New Roman" pitchFamily="18" charset="0"/>
              </a:rPr>
              <a:t>For any enquiries please contact:</a:t>
            </a:r>
          </a:p>
          <a:p>
            <a:pPr>
              <a:spcBef>
                <a:spcPct val="10000"/>
              </a:spcBef>
            </a:pPr>
            <a:endParaRPr lang="en-US" sz="2800" b="1" dirty="0" smtClean="0">
              <a:latin typeface="Times New Roman" pitchFamily="18" charset="0"/>
            </a:endParaRPr>
          </a:p>
          <a:p>
            <a:pPr>
              <a:spcBef>
                <a:spcPct val="10000"/>
              </a:spcBef>
            </a:pPr>
            <a:r>
              <a:rPr lang="en-US" sz="2800" b="1" dirty="0" smtClean="0">
                <a:latin typeface="Times New Roman" pitchFamily="18" charset="0"/>
              </a:rPr>
              <a:t>Rhonda Russo</a:t>
            </a:r>
          </a:p>
          <a:p>
            <a:pPr>
              <a:spcBef>
                <a:spcPct val="10000"/>
              </a:spcBef>
            </a:pPr>
            <a:r>
              <a:rPr lang="en-US" sz="2800" b="1" dirty="0" smtClean="0">
                <a:latin typeface="Times New Roman" pitchFamily="18" charset="0"/>
              </a:rPr>
              <a:t>Email: </a:t>
            </a:r>
            <a:r>
              <a:rPr lang="en-US" sz="2800" b="1" dirty="0" smtClean="0">
                <a:latin typeface="Times New Roman" pitchFamily="18" charset="0"/>
                <a:hlinkClick r:id="rId5"/>
              </a:rPr>
              <a:t>rhondar@sleepforhealthandsafety.com.au</a:t>
            </a:r>
            <a:endParaRPr lang="en-US" sz="2800" b="1" dirty="0" smtClean="0">
              <a:latin typeface="Times New Roman" pitchFamily="18" charset="0"/>
            </a:endParaRPr>
          </a:p>
          <a:p>
            <a:pPr>
              <a:spcBef>
                <a:spcPct val="10000"/>
              </a:spcBef>
            </a:pPr>
            <a:endParaRPr lang="en-US" sz="2800" dirty="0">
              <a:latin typeface="Times New Roman" pitchFamily="18" charset="0"/>
            </a:endParaRPr>
          </a:p>
        </p:txBody>
      </p:sp>
      <p:sp>
        <p:nvSpPr>
          <p:cNvPr id="20" name="TextBox 19"/>
          <p:cNvSpPr txBox="1"/>
          <p:nvPr/>
        </p:nvSpPr>
        <p:spPr>
          <a:xfrm>
            <a:off x="1773374" y="37178132"/>
            <a:ext cx="5643563" cy="4585871"/>
          </a:xfrm>
          <a:prstGeom prst="rect">
            <a:avLst/>
          </a:prstGeom>
          <a:noFill/>
          <a:ln w="41275">
            <a:solidFill>
              <a:schemeClr val="tx2"/>
            </a:solidFill>
          </a:ln>
        </p:spPr>
        <p:txBody>
          <a:bodyPr wrap="square" rtlCol="0">
            <a:spAutoFit/>
          </a:bodyPr>
          <a:lstStyle/>
          <a:p>
            <a:pPr lvl="1"/>
            <a:r>
              <a:rPr lang="en-GB" sz="2800" b="1" dirty="0" smtClean="0"/>
              <a:t>*Inclusion Criteria:</a:t>
            </a:r>
          </a:p>
          <a:p>
            <a:pPr lvl="1"/>
            <a:r>
              <a:rPr lang="en-GB" sz="2400" dirty="0" smtClean="0"/>
              <a:t>Answered yes to  a minimum number of questions on various sleep disorders and OSA plus </a:t>
            </a:r>
          </a:p>
          <a:p>
            <a:pPr lvl="1"/>
            <a:r>
              <a:rPr lang="en-GB" sz="2400" dirty="0" smtClean="0"/>
              <a:t>an ESS score &gt; 10 and measurements: BMI </a:t>
            </a:r>
            <a:r>
              <a:rPr lang="en-GB" sz="2000" dirty="0" smtClean="0"/>
              <a:t>≥ 35, </a:t>
            </a:r>
            <a:r>
              <a:rPr lang="en-GB" sz="2400" dirty="0" smtClean="0"/>
              <a:t>Neck Circumference &gt; 43 cms (Male) or &gt; 40 cms (Female),</a:t>
            </a:r>
          </a:p>
          <a:p>
            <a:pPr lvl="1"/>
            <a:r>
              <a:rPr lang="en-GB" sz="2400" dirty="0" smtClean="0"/>
              <a:t>Hypertension (if BP is ≥ 140/90 and is new, uncontrolled or requiring ≥ 2 medications to control), or involved in fatigue related incident.</a:t>
            </a:r>
            <a:endParaRPr lang="en-AU" sz="2800" dirty="0" smtClean="0"/>
          </a:p>
        </p:txBody>
      </p:sp>
      <p:pic>
        <p:nvPicPr>
          <p:cNvPr id="22" name="Picture 4"/>
          <p:cNvPicPr>
            <a:picLocks noChangeAspect="1" noChangeArrowheads="1"/>
          </p:cNvPicPr>
          <p:nvPr/>
        </p:nvPicPr>
        <p:blipFill>
          <a:blip r:embed="rId6" cstate="print"/>
          <a:srcRect/>
          <a:stretch>
            <a:fillRect/>
          </a:stretch>
        </p:blipFill>
        <p:spPr bwMode="auto">
          <a:xfrm>
            <a:off x="1712527" y="32894336"/>
            <a:ext cx="1314618" cy="2334127"/>
          </a:xfrm>
          <a:prstGeom prst="rect">
            <a:avLst/>
          </a:prstGeom>
          <a:noFill/>
          <a:ln w="12700">
            <a:noFill/>
            <a:miter lim="800000"/>
            <a:headEnd type="none" w="sm" len="sm"/>
            <a:tailEnd type="none" w="sm" len="sm"/>
          </a:ln>
        </p:spPr>
      </p:pic>
      <p:pic>
        <p:nvPicPr>
          <p:cNvPr id="23" name="Picture 1"/>
          <p:cNvPicPr>
            <a:picLocks noChangeAspect="1" noChangeArrowheads="1"/>
          </p:cNvPicPr>
          <p:nvPr/>
        </p:nvPicPr>
        <p:blipFill>
          <a:blip r:embed="rId7" cstate="print"/>
          <a:srcRect/>
          <a:stretch>
            <a:fillRect/>
          </a:stretch>
        </p:blipFill>
        <p:spPr bwMode="auto">
          <a:xfrm>
            <a:off x="3847947" y="32692208"/>
            <a:ext cx="3438731" cy="3330339"/>
          </a:xfrm>
          <a:prstGeom prst="rect">
            <a:avLst/>
          </a:prstGeom>
          <a:noFill/>
          <a:ln w="9525">
            <a:noFill/>
            <a:miter lim="800000"/>
            <a:headEnd/>
            <a:tailEnd/>
          </a:ln>
        </p:spPr>
      </p:pic>
      <p:sp>
        <p:nvSpPr>
          <p:cNvPr id="24" name="TextBox 23"/>
          <p:cNvSpPr txBox="1"/>
          <p:nvPr/>
        </p:nvSpPr>
        <p:spPr>
          <a:xfrm>
            <a:off x="1347537" y="35257339"/>
            <a:ext cx="2695073" cy="461665"/>
          </a:xfrm>
          <a:prstGeom prst="rect">
            <a:avLst/>
          </a:prstGeom>
          <a:noFill/>
        </p:spPr>
        <p:txBody>
          <a:bodyPr wrap="square" rtlCol="0">
            <a:spAutoFit/>
          </a:bodyPr>
          <a:lstStyle/>
          <a:p>
            <a:r>
              <a:rPr lang="en-GB" sz="2400" dirty="0" smtClean="0"/>
              <a:t>ApneaLink™</a:t>
            </a:r>
            <a:endParaRPr lang="en-AU" sz="2400" dirty="0"/>
          </a:p>
        </p:txBody>
      </p:sp>
      <p:graphicFrame>
        <p:nvGraphicFramePr>
          <p:cNvPr id="26" name="Table 25"/>
          <p:cNvGraphicFramePr>
            <a:graphicFrameLocks noGrp="1"/>
          </p:cNvGraphicFramePr>
          <p:nvPr/>
        </p:nvGraphicFramePr>
        <p:xfrm>
          <a:off x="11032544" y="16896734"/>
          <a:ext cx="9265146" cy="5303714"/>
        </p:xfrm>
        <a:graphic>
          <a:graphicData uri="http://schemas.openxmlformats.org/drawingml/2006/table">
            <a:tbl>
              <a:tblPr/>
              <a:tblGrid>
                <a:gridCol w="1531268"/>
                <a:gridCol w="803359"/>
                <a:gridCol w="1086443"/>
                <a:gridCol w="1066725"/>
                <a:gridCol w="1086443"/>
                <a:gridCol w="1363072"/>
                <a:gridCol w="1237090"/>
                <a:gridCol w="1090746"/>
              </a:tblGrid>
              <a:tr h="1296672">
                <a:tc>
                  <a:txBody>
                    <a:bodyPr/>
                    <a:lstStyle/>
                    <a:p>
                      <a:pPr algn="ctr" fontAlgn="b"/>
                      <a:r>
                        <a:rPr lang="en-AU" sz="2900" b="0" i="0" u="none" strike="noStrike" dirty="0">
                          <a:solidFill>
                            <a:srgbClr val="000000"/>
                          </a:solidFill>
                          <a:latin typeface="Calibri"/>
                        </a:rPr>
                        <a:t>N = </a:t>
                      </a:r>
                      <a:r>
                        <a:rPr lang="en-AU" sz="2900" b="0" i="0" u="none" strike="noStrike" dirty="0" smtClean="0">
                          <a:solidFill>
                            <a:srgbClr val="000000"/>
                          </a:solidFill>
                          <a:latin typeface="Calibri"/>
                        </a:rPr>
                        <a:t>602</a:t>
                      </a:r>
                    </a:p>
                    <a:p>
                      <a:pPr algn="ctr" fontAlgn="b"/>
                      <a:endParaRPr lang="en-AU" sz="2900" b="0" i="0"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2900" b="1" i="1" u="none" strike="noStrike" dirty="0">
                          <a:solidFill>
                            <a:srgbClr val="000000"/>
                          </a:solidFill>
                          <a:latin typeface="Calibri"/>
                        </a:rPr>
                        <a:t>AGE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2900" b="1" i="1" u="none" strike="noStrike" dirty="0">
                          <a:solidFill>
                            <a:srgbClr val="000000"/>
                          </a:solidFill>
                          <a:latin typeface="Calibri"/>
                        </a:rPr>
                        <a:t>BMI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2900" b="1" i="1" u="none" strike="noStrike" dirty="0">
                          <a:solidFill>
                            <a:srgbClr val="000000"/>
                          </a:solidFill>
                          <a:latin typeface="Calibri"/>
                        </a:rPr>
                        <a:t>AHI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2900" b="1" i="1" u="none" strike="noStrike" dirty="0">
                          <a:solidFill>
                            <a:srgbClr val="000000"/>
                          </a:solidFill>
                          <a:latin typeface="Calibri"/>
                        </a:rPr>
                        <a:t>ESS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2900" b="1" i="1" u="none" strike="noStrike" dirty="0">
                          <a:solidFill>
                            <a:srgbClr val="000000"/>
                          </a:solidFill>
                          <a:latin typeface="Calibri"/>
                        </a:rPr>
                        <a:t>Baseline </a:t>
                      </a:r>
                      <a:r>
                        <a:rPr lang="en-AU" sz="2900" b="1" i="1" u="none" strike="noStrike" dirty="0" smtClean="0">
                          <a:solidFill>
                            <a:srgbClr val="000000"/>
                          </a:solidFill>
                          <a:latin typeface="Calibri"/>
                        </a:rPr>
                        <a:t>SpO</a:t>
                      </a:r>
                      <a:r>
                        <a:rPr lang="en-AU" sz="2900" b="1" i="0" u="none" strike="noStrike" dirty="0" smtClean="0">
                          <a:solidFill>
                            <a:srgbClr val="000000"/>
                          </a:solidFill>
                          <a:latin typeface="Calibri"/>
                        </a:rPr>
                        <a:t>² </a:t>
                      </a:r>
                      <a:endParaRPr lang="en-AU" sz="2900" b="1" i="1"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2900" b="1" i="1" u="none" strike="noStrike" dirty="0">
                          <a:solidFill>
                            <a:srgbClr val="000000"/>
                          </a:solidFill>
                          <a:latin typeface="Calibri"/>
                        </a:rPr>
                        <a:t>Lowest </a:t>
                      </a:r>
                      <a:r>
                        <a:rPr lang="en-AU" sz="2900" b="1" i="1" u="none" strike="noStrike" dirty="0" smtClean="0">
                          <a:solidFill>
                            <a:srgbClr val="000000"/>
                          </a:solidFill>
                          <a:latin typeface="Calibri"/>
                        </a:rPr>
                        <a:t>SpO² </a:t>
                      </a:r>
                      <a:endParaRPr lang="en-AU" sz="2900" b="1" i="1"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2900" b="1" i="1" u="none" strike="noStrike" dirty="0">
                          <a:solidFill>
                            <a:srgbClr val="000000"/>
                          </a:solidFill>
                          <a:latin typeface="Calibri"/>
                        </a:rPr>
                        <a:t>ODI</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64253">
                <a:tc>
                  <a:txBody>
                    <a:bodyPr/>
                    <a:lstStyle/>
                    <a:p>
                      <a:pPr algn="ctr" fontAlgn="b"/>
                      <a:r>
                        <a:rPr lang="en-AU" sz="3200" b="1" i="0" u="none" strike="noStrike" dirty="0" smtClean="0">
                          <a:solidFill>
                            <a:srgbClr val="000000"/>
                          </a:solidFill>
                          <a:latin typeface="Calibri"/>
                        </a:rPr>
                        <a:t>Males</a:t>
                      </a:r>
                      <a:r>
                        <a:rPr lang="en-AU" sz="3200" b="0" i="0" u="none" strike="noStrike" dirty="0" smtClean="0">
                          <a:solidFill>
                            <a:srgbClr val="000000"/>
                          </a:solidFill>
                          <a:latin typeface="Calibri"/>
                        </a:rPr>
                        <a:t>   </a:t>
                      </a:r>
                      <a:r>
                        <a:rPr lang="en-AU" sz="2900" b="0" i="0" u="none" strike="noStrike" dirty="0" smtClean="0">
                          <a:solidFill>
                            <a:srgbClr val="000000"/>
                          </a:solidFill>
                          <a:latin typeface="Calibri"/>
                        </a:rPr>
                        <a:t>n=531</a:t>
                      </a:r>
                      <a:endParaRPr lang="en-AU" sz="3200" b="1" i="0"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smtClean="0">
                          <a:solidFill>
                            <a:srgbClr val="000000"/>
                          </a:solidFill>
                          <a:latin typeface="Calibri"/>
                        </a:rPr>
                        <a:t>39</a:t>
                      </a:r>
                      <a:endParaRPr lang="en-AU" sz="3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smtClean="0">
                          <a:solidFill>
                            <a:srgbClr val="000000"/>
                          </a:solidFill>
                          <a:latin typeface="Calibri"/>
                        </a:rPr>
                        <a:t>31</a:t>
                      </a:r>
                      <a:endParaRPr lang="en-AU" sz="3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smtClean="0">
                          <a:solidFill>
                            <a:srgbClr val="000000"/>
                          </a:solidFill>
                          <a:latin typeface="Calibri"/>
                        </a:rPr>
                        <a:t>14</a:t>
                      </a:r>
                      <a:endParaRPr lang="en-AU" sz="3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a:solidFill>
                            <a:srgbClr val="000000"/>
                          </a:solidFill>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a:solidFill>
                            <a:srgbClr val="000000"/>
                          </a:solidFill>
                          <a:latin typeface="Calibri"/>
                        </a:rPr>
                        <a:t>94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a:solidFill>
                            <a:srgbClr val="000000"/>
                          </a:solidFill>
                          <a:latin typeface="Calibri"/>
                        </a:rPr>
                        <a:t>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a:solidFill>
                            <a:srgbClr val="000000"/>
                          </a:solidFill>
                          <a:latin typeface="Calibri"/>
                        </a:rPr>
                        <a:t>12</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3589">
                <a:tc>
                  <a:txBody>
                    <a:bodyPr/>
                    <a:lstStyle/>
                    <a:p>
                      <a:pPr algn="ctr" fontAlgn="b"/>
                      <a:r>
                        <a:rPr lang="en-AU" sz="3200" b="1" i="0" u="none" strike="noStrike" dirty="0" smtClean="0">
                          <a:solidFill>
                            <a:srgbClr val="000000"/>
                          </a:solidFill>
                          <a:latin typeface="Calibri"/>
                        </a:rPr>
                        <a:t>Females  </a:t>
                      </a:r>
                      <a:r>
                        <a:rPr lang="en-AU" sz="2900" b="0" i="0" u="none" strike="noStrike" dirty="0" smtClean="0">
                          <a:solidFill>
                            <a:srgbClr val="000000"/>
                          </a:solidFill>
                          <a:latin typeface="Calibri"/>
                        </a:rPr>
                        <a:t>n=71</a:t>
                      </a:r>
                      <a:endParaRPr lang="en-AU" sz="3200" b="0" i="0"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a:solidFill>
                            <a:srgbClr val="000000"/>
                          </a:solidFill>
                          <a:latin typeface="Calibri"/>
                        </a:rPr>
                        <a:t>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a:solidFill>
                            <a:srgbClr val="000000"/>
                          </a:solidFill>
                          <a:latin typeface="Calibri"/>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a:solidFill>
                            <a:srgbClr val="000000"/>
                          </a:solidFill>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a:solidFill>
                            <a:srgbClr val="000000"/>
                          </a:solidFill>
                          <a:latin typeface="Calibri"/>
                        </a:rPr>
                        <a:t>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a:solidFill>
                            <a:srgbClr val="000000"/>
                          </a:solidFill>
                          <a:latin typeface="Calibri"/>
                        </a:rPr>
                        <a:t>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AU" sz="3200" b="0" i="0" u="none" strike="noStrike" dirty="0">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19200">
                <a:tc>
                  <a:txBody>
                    <a:bodyPr/>
                    <a:lstStyle/>
                    <a:p>
                      <a:pPr algn="ctr" fontAlgn="b"/>
                      <a:r>
                        <a:rPr lang="en-AU" sz="2800" b="0" i="0" u="none" strike="noStrike" dirty="0" smtClean="0">
                          <a:solidFill>
                            <a:srgbClr val="000000"/>
                          </a:solidFill>
                          <a:latin typeface="Calibri"/>
                        </a:rPr>
                        <a:t>P-Value</a:t>
                      </a:r>
                    </a:p>
                    <a:p>
                      <a:pPr algn="ctr" fontAlgn="b">
                        <a:buFont typeface="Arial" pitchFamily="34" charset="0"/>
                        <a:buNone/>
                      </a:pPr>
                      <a:r>
                        <a:rPr lang="en-AU" sz="2600" b="0" i="0" u="none" strike="noStrike" dirty="0" smtClean="0">
                          <a:solidFill>
                            <a:srgbClr val="000000"/>
                          </a:solidFill>
                          <a:latin typeface="Calibri"/>
                        </a:rPr>
                        <a:t>**&lt;0.001</a:t>
                      </a:r>
                      <a:endParaRPr lang="en-AU" sz="2900" b="0" i="0"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AU" sz="3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AU" sz="3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AU" sz="2600" b="0" i="0" u="none" strike="noStrike" dirty="0" smtClean="0">
                          <a:solidFill>
                            <a:srgbClr val="000000"/>
                          </a:solidFill>
                          <a:latin typeface="Calibri"/>
                        </a:rPr>
                        <a:t>**</a:t>
                      </a:r>
                      <a:endParaRPr lang="en-AU" sz="26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AU" sz="3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AU" sz="3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AU" sz="3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AU" sz="2600" b="0" i="0" u="none" strike="noStrike" dirty="0" smtClean="0">
                          <a:solidFill>
                            <a:srgbClr val="000000"/>
                          </a:solidFill>
                          <a:latin typeface="Calibri"/>
                        </a:rPr>
                        <a:t>**</a:t>
                      </a:r>
                      <a:endParaRPr lang="en-AU" sz="26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7" name="Content Placeholder 6"/>
          <p:cNvGraphicFramePr>
            <a:graphicFrameLocks/>
          </p:cNvGraphicFramePr>
          <p:nvPr/>
        </p:nvGraphicFramePr>
        <p:xfrm>
          <a:off x="9772650" y="31794450"/>
          <a:ext cx="6345621" cy="5663762"/>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8" name="Chart 27"/>
          <p:cNvGraphicFramePr/>
          <p:nvPr/>
        </p:nvGraphicFramePr>
        <p:xfrm>
          <a:off x="15103365" y="31184193"/>
          <a:ext cx="7094483" cy="6873766"/>
        </p:xfrm>
        <a:graphic>
          <a:graphicData uri="http://schemas.openxmlformats.org/drawingml/2006/chart">
            <c:chart xmlns:c="http://schemas.openxmlformats.org/drawingml/2006/chart" xmlns:r="http://schemas.openxmlformats.org/officeDocument/2006/relationships" r:id="rId9"/>
          </a:graphicData>
        </a:graphic>
      </p:graphicFrame>
      <p:sp>
        <p:nvSpPr>
          <p:cNvPr id="31" name="Text Box 70"/>
          <p:cNvSpPr txBox="1">
            <a:spLocks noChangeArrowheads="1"/>
          </p:cNvSpPr>
          <p:nvPr/>
        </p:nvSpPr>
        <p:spPr bwMode="auto">
          <a:xfrm>
            <a:off x="23033352" y="10537934"/>
            <a:ext cx="8576441" cy="27841904"/>
          </a:xfrm>
          <a:prstGeom prst="rect">
            <a:avLst/>
          </a:prstGeom>
          <a:solidFill>
            <a:schemeClr val="bg1"/>
          </a:solidFill>
          <a:ln w="38100">
            <a:solidFill>
              <a:srgbClr val="000000"/>
            </a:solidFill>
            <a:round/>
            <a:headEnd/>
            <a:tailEnd/>
          </a:ln>
        </p:spPr>
        <p:txBody>
          <a:bodyPr lIns="914400" tIns="457200" rIns="914400" bIns="914400"/>
          <a:lstStyle/>
          <a:p>
            <a:pPr algn="just"/>
            <a:r>
              <a:rPr lang="en-US" sz="4400" b="1" dirty="0" smtClean="0">
                <a:solidFill>
                  <a:srgbClr val="000000"/>
                </a:solidFill>
                <a:latin typeface="Calibri" pitchFamily="34" charset="0"/>
              </a:rPr>
              <a:t>Results</a:t>
            </a:r>
          </a:p>
          <a:p>
            <a:pPr>
              <a:tabLst>
                <a:tab pos="500063" algn="l"/>
              </a:tabLst>
            </a:pPr>
            <a:endParaRPr lang="en-GB" dirty="0"/>
          </a:p>
          <a:p>
            <a:pPr>
              <a:tabLst>
                <a:tab pos="500063" algn="l"/>
              </a:tabLst>
            </a:pPr>
            <a:r>
              <a:rPr lang="en-GB" dirty="0" smtClean="0"/>
              <a:t>Graph 2 below shows that </a:t>
            </a:r>
            <a:r>
              <a:rPr lang="en-GB" dirty="0" smtClean="0"/>
              <a:t>sleep disorders were detected in 210 </a:t>
            </a:r>
            <a:r>
              <a:rPr lang="en-GB" dirty="0" smtClean="0"/>
              <a:t>(25%) </a:t>
            </a:r>
            <a:r>
              <a:rPr lang="en-GB" dirty="0" smtClean="0"/>
              <a:t>employees. </a:t>
            </a:r>
            <a:r>
              <a:rPr lang="en-GB" dirty="0" smtClean="0"/>
              <a:t>T</a:t>
            </a:r>
            <a:r>
              <a:rPr lang="en-GB" dirty="0" smtClean="0"/>
              <a:t>he </a:t>
            </a:r>
            <a:r>
              <a:rPr lang="en-GB" dirty="0" smtClean="0"/>
              <a:t>most prevalent sleep disorder </a:t>
            </a:r>
            <a:r>
              <a:rPr lang="en-GB" dirty="0" smtClean="0"/>
              <a:t>was </a:t>
            </a:r>
            <a:r>
              <a:rPr lang="en-GB" dirty="0" smtClean="0"/>
              <a:t>SDB followed by Periodic Lim Movement (PLM) and Excessive Sleepiness.</a:t>
            </a:r>
          </a:p>
          <a:p>
            <a:endParaRPr lang="en-US" dirty="0" smtClean="0">
              <a:solidFill>
                <a:srgbClr val="000000"/>
              </a:solidFill>
              <a:latin typeface="Helvetica" pitchFamily="34" charset="0"/>
              <a:cs typeface="Helvetica" pitchFamily="34" charset="0"/>
            </a:endParaRPr>
          </a:p>
          <a:p>
            <a:pPr algn="just"/>
            <a:r>
              <a:rPr lang="en-GB" sz="2800" dirty="0" smtClean="0"/>
              <a:t>Graph 2  </a:t>
            </a:r>
            <a:r>
              <a:rPr lang="en-GB" sz="2800" b="1" dirty="0" smtClean="0"/>
              <a:t>Sleep Disorders Detected</a:t>
            </a:r>
          </a:p>
          <a:p>
            <a:pPr algn="just"/>
            <a:endParaRPr lang="en-US" dirty="0" smtClean="0">
              <a:solidFill>
                <a:srgbClr val="000000"/>
              </a:solidFill>
              <a:latin typeface="Helvetica" pitchFamily="34" charset="0"/>
              <a:cs typeface="Helvetica" pitchFamily="34" charset="0"/>
            </a:endParaRPr>
          </a:p>
          <a:p>
            <a:pPr algn="just"/>
            <a:endParaRPr lang="en-US" dirty="0" smtClean="0">
              <a:solidFill>
                <a:srgbClr val="000000"/>
              </a:solidFill>
              <a:latin typeface="Helvetica" pitchFamily="34" charset="0"/>
              <a:cs typeface="Helvetica" pitchFamily="34" charset="0"/>
            </a:endParaRPr>
          </a:p>
          <a:p>
            <a:pPr algn="just"/>
            <a:endParaRPr lang="en-US" dirty="0">
              <a:solidFill>
                <a:srgbClr val="000000"/>
              </a:solidFill>
              <a:latin typeface="Helvetica" pitchFamily="34" charset="0"/>
              <a:cs typeface="Helvetica" pitchFamily="34" charset="0"/>
            </a:endParaRPr>
          </a:p>
          <a:p>
            <a:pPr algn="just"/>
            <a:endParaRPr lang="en-US" dirty="0" smtClean="0">
              <a:solidFill>
                <a:srgbClr val="000000"/>
              </a:solidFill>
              <a:latin typeface="Helvetica" pitchFamily="34" charset="0"/>
              <a:cs typeface="Helvetica" pitchFamily="34" charset="0"/>
            </a:endParaRPr>
          </a:p>
          <a:p>
            <a:pPr algn="just"/>
            <a:endParaRPr lang="en-US" dirty="0">
              <a:solidFill>
                <a:srgbClr val="000000"/>
              </a:solidFill>
              <a:latin typeface="Helvetica" pitchFamily="34" charset="0"/>
              <a:cs typeface="Helvetica" pitchFamily="34" charset="0"/>
            </a:endParaRPr>
          </a:p>
          <a:p>
            <a:pPr algn="just"/>
            <a:endParaRPr lang="en-US" dirty="0" smtClean="0">
              <a:solidFill>
                <a:srgbClr val="000000"/>
              </a:solidFill>
              <a:latin typeface="Helvetica" pitchFamily="34" charset="0"/>
              <a:cs typeface="Helvetica" pitchFamily="34" charset="0"/>
            </a:endParaRPr>
          </a:p>
          <a:p>
            <a:pPr algn="just"/>
            <a:endParaRPr lang="en-US" dirty="0">
              <a:solidFill>
                <a:srgbClr val="000000"/>
              </a:solidFill>
              <a:latin typeface="Helvetica" pitchFamily="34" charset="0"/>
              <a:cs typeface="Helvetica" pitchFamily="34" charset="0"/>
            </a:endParaRPr>
          </a:p>
          <a:p>
            <a:pPr algn="just"/>
            <a:endParaRPr lang="en-US" dirty="0" smtClean="0">
              <a:solidFill>
                <a:srgbClr val="000000"/>
              </a:solidFill>
              <a:latin typeface="Helvetica" pitchFamily="34" charset="0"/>
              <a:cs typeface="Helvetica" pitchFamily="34" charset="0"/>
            </a:endParaRPr>
          </a:p>
          <a:p>
            <a:pPr algn="just"/>
            <a:endParaRPr lang="en-US" dirty="0">
              <a:solidFill>
                <a:srgbClr val="000000"/>
              </a:solidFill>
              <a:latin typeface="Helvetica" pitchFamily="34" charset="0"/>
              <a:cs typeface="Helvetica" pitchFamily="34" charset="0"/>
            </a:endParaRPr>
          </a:p>
          <a:p>
            <a:pPr algn="just"/>
            <a:endParaRPr lang="en-US" dirty="0" smtClean="0">
              <a:solidFill>
                <a:srgbClr val="000000"/>
              </a:solidFill>
              <a:latin typeface="Helvetica" pitchFamily="34" charset="0"/>
              <a:cs typeface="Helvetica" pitchFamily="34" charset="0"/>
            </a:endParaRPr>
          </a:p>
          <a:p>
            <a:endParaRPr lang="en-US" sz="3600" dirty="0" smtClean="0">
              <a:solidFill>
                <a:srgbClr val="000000"/>
              </a:solidFill>
              <a:latin typeface="Calibri" pitchFamily="34" charset="0"/>
            </a:endParaRPr>
          </a:p>
          <a:p>
            <a:r>
              <a:rPr lang="en-US" sz="3600" dirty="0" smtClean="0">
                <a:solidFill>
                  <a:srgbClr val="000000"/>
                </a:solidFill>
                <a:latin typeface="Calibri" pitchFamily="34" charset="0"/>
              </a:rPr>
              <a:t>Graph 3 </a:t>
            </a:r>
            <a:r>
              <a:rPr lang="en-US" b="1" dirty="0" smtClean="0">
                <a:solidFill>
                  <a:srgbClr val="000000"/>
                </a:solidFill>
                <a:latin typeface="Calibri" pitchFamily="34" charset="0"/>
              </a:rPr>
              <a:t>Severe OSA on </a:t>
            </a:r>
            <a:r>
              <a:rPr lang="en-GB" sz="2800" b="1" dirty="0" smtClean="0"/>
              <a:t>ApneaLink™ </a:t>
            </a:r>
            <a:endParaRPr lang="en-GB" b="1" dirty="0" smtClean="0"/>
          </a:p>
          <a:p>
            <a:endParaRPr lang="en-GB" sz="3600" b="1" dirty="0" smtClean="0">
              <a:solidFill>
                <a:srgbClr val="000000"/>
              </a:solidFill>
              <a:latin typeface="Calibri" pitchFamily="34" charset="0"/>
            </a:endParaRPr>
          </a:p>
          <a:p>
            <a:endParaRPr lang="en-GB" sz="3600" b="1" dirty="0" smtClean="0">
              <a:solidFill>
                <a:srgbClr val="000000"/>
              </a:solidFill>
              <a:latin typeface="Calibri" pitchFamily="34" charset="0"/>
            </a:endParaRPr>
          </a:p>
          <a:p>
            <a:endParaRPr lang="en-GB" sz="3600" b="1" dirty="0" smtClean="0">
              <a:solidFill>
                <a:srgbClr val="000000"/>
              </a:solidFill>
              <a:latin typeface="Calibri" pitchFamily="34" charset="0"/>
            </a:endParaRPr>
          </a:p>
          <a:p>
            <a:endParaRPr lang="en-GB" sz="3600" b="1" dirty="0" smtClean="0">
              <a:solidFill>
                <a:srgbClr val="000000"/>
              </a:solidFill>
              <a:latin typeface="Calibri" pitchFamily="34" charset="0"/>
            </a:endParaRPr>
          </a:p>
          <a:p>
            <a:endParaRPr lang="en-GB" sz="3600" b="1" dirty="0" smtClean="0">
              <a:solidFill>
                <a:srgbClr val="000000"/>
              </a:solidFill>
              <a:latin typeface="Calibri" pitchFamily="34" charset="0"/>
            </a:endParaRPr>
          </a:p>
          <a:p>
            <a:endParaRPr lang="en-GB" sz="3600" b="1" dirty="0" smtClean="0">
              <a:solidFill>
                <a:srgbClr val="000000"/>
              </a:solidFill>
              <a:latin typeface="Calibri" pitchFamily="34" charset="0"/>
            </a:endParaRPr>
          </a:p>
          <a:p>
            <a:endParaRPr lang="en-GB" sz="3600" b="1" dirty="0" smtClean="0">
              <a:solidFill>
                <a:srgbClr val="000000"/>
              </a:solidFill>
              <a:latin typeface="Calibri" pitchFamily="34" charset="0"/>
            </a:endParaRPr>
          </a:p>
          <a:p>
            <a:endParaRPr lang="en-GB" sz="3600" b="1" dirty="0" smtClean="0">
              <a:solidFill>
                <a:srgbClr val="000000"/>
              </a:solidFill>
              <a:latin typeface="Calibri" pitchFamily="34" charset="0"/>
            </a:endParaRPr>
          </a:p>
          <a:p>
            <a:endParaRPr lang="en-GB" sz="3600" b="1" dirty="0" smtClean="0">
              <a:solidFill>
                <a:srgbClr val="000000"/>
              </a:solidFill>
              <a:latin typeface="Calibri" pitchFamily="34" charset="0"/>
            </a:endParaRPr>
          </a:p>
          <a:p>
            <a:endParaRPr lang="en-GB" sz="3600" b="1" dirty="0" smtClean="0">
              <a:solidFill>
                <a:srgbClr val="000000"/>
              </a:solidFill>
              <a:latin typeface="Calibri" pitchFamily="34" charset="0"/>
            </a:endParaRPr>
          </a:p>
          <a:p>
            <a:endParaRPr lang="en-GB" sz="3600" b="1" dirty="0" smtClean="0">
              <a:solidFill>
                <a:srgbClr val="000000"/>
              </a:solidFill>
              <a:latin typeface="Calibri" pitchFamily="34" charset="0"/>
            </a:endParaRPr>
          </a:p>
          <a:p>
            <a:r>
              <a:rPr lang="en-GB" dirty="0" smtClean="0">
                <a:solidFill>
                  <a:srgbClr val="000000"/>
                </a:solidFill>
                <a:latin typeface="Helvetica" pitchFamily="34" charset="0"/>
                <a:cs typeface="Helvetica" pitchFamily="34" charset="0"/>
              </a:rPr>
              <a:t>Graph 4 shows that of all employees screened, 152 (25%) safety critical workers showed that SDB was the most prevalent.</a:t>
            </a:r>
            <a:endParaRPr lang="en-US" dirty="0" smtClean="0">
              <a:solidFill>
                <a:srgbClr val="000000"/>
              </a:solidFill>
              <a:latin typeface="Helvetica" pitchFamily="34" charset="0"/>
              <a:cs typeface="Helvetica" pitchFamily="34" charset="0"/>
            </a:endParaRPr>
          </a:p>
          <a:p>
            <a:pPr>
              <a:spcBef>
                <a:spcPct val="10000"/>
              </a:spcBef>
            </a:pPr>
            <a:endParaRPr lang="en-US" sz="2800" dirty="0" smtClean="0">
              <a:latin typeface="Times New Roman" pitchFamily="18" charset="0"/>
            </a:endParaRPr>
          </a:p>
          <a:p>
            <a:pPr>
              <a:spcBef>
                <a:spcPct val="10000"/>
              </a:spcBef>
            </a:pPr>
            <a:r>
              <a:rPr lang="en-GB" sz="2800" dirty="0" smtClean="0">
                <a:solidFill>
                  <a:srgbClr val="000000"/>
                </a:solidFill>
                <a:latin typeface="Calibri" pitchFamily="34" charset="0"/>
              </a:rPr>
              <a:t>Graph 4 </a:t>
            </a:r>
            <a:r>
              <a:rPr lang="en-GB" sz="2800" b="1" dirty="0" smtClean="0">
                <a:solidFill>
                  <a:srgbClr val="000000"/>
                </a:solidFill>
                <a:latin typeface="Calibri" pitchFamily="34" charset="0"/>
              </a:rPr>
              <a:t>Safety Critical Workers</a:t>
            </a:r>
          </a:p>
          <a:p>
            <a:pPr>
              <a:spcBef>
                <a:spcPct val="10000"/>
              </a:spcBef>
            </a:pPr>
            <a:endParaRPr lang="en-US" sz="2800" dirty="0" smtClean="0">
              <a:latin typeface="Times New Roman" pitchFamily="18" charset="0"/>
            </a:endParaRPr>
          </a:p>
          <a:p>
            <a:pPr>
              <a:spcBef>
                <a:spcPct val="10000"/>
              </a:spcBef>
            </a:pPr>
            <a:endParaRPr lang="en-US" sz="2800" dirty="0" smtClean="0">
              <a:latin typeface="Times New Roman" pitchFamily="18" charset="0"/>
            </a:endParaRPr>
          </a:p>
          <a:p>
            <a:pPr>
              <a:spcBef>
                <a:spcPct val="10000"/>
              </a:spcBef>
            </a:pPr>
            <a:endParaRPr lang="en-US" sz="2800" dirty="0" smtClean="0">
              <a:latin typeface="Times New Roman" pitchFamily="18" charset="0"/>
            </a:endParaRPr>
          </a:p>
          <a:p>
            <a:pPr>
              <a:spcBef>
                <a:spcPct val="10000"/>
              </a:spcBef>
            </a:pPr>
            <a:endParaRPr lang="en-US" sz="2800" dirty="0" smtClean="0">
              <a:latin typeface="Times New Roman" pitchFamily="18" charset="0"/>
            </a:endParaRPr>
          </a:p>
          <a:p>
            <a:pPr>
              <a:spcBef>
                <a:spcPct val="10000"/>
              </a:spcBef>
            </a:pPr>
            <a:endParaRPr lang="en-US" sz="2800" dirty="0" smtClean="0">
              <a:latin typeface="Times New Roman" pitchFamily="18" charset="0"/>
            </a:endParaRPr>
          </a:p>
          <a:p>
            <a:pPr>
              <a:spcBef>
                <a:spcPct val="10000"/>
              </a:spcBef>
            </a:pPr>
            <a:endParaRPr lang="en-US" sz="2800" dirty="0" smtClean="0">
              <a:latin typeface="Times New Roman" pitchFamily="18" charset="0"/>
            </a:endParaRPr>
          </a:p>
          <a:p>
            <a:pPr>
              <a:spcBef>
                <a:spcPct val="10000"/>
              </a:spcBef>
            </a:pPr>
            <a:endParaRPr lang="en-US" sz="2800" dirty="0" smtClean="0">
              <a:latin typeface="Times New Roman" pitchFamily="18" charset="0"/>
            </a:endParaRPr>
          </a:p>
          <a:p>
            <a:pPr>
              <a:spcBef>
                <a:spcPct val="10000"/>
              </a:spcBef>
            </a:pPr>
            <a:endParaRPr lang="en-US" sz="2800" dirty="0" smtClean="0">
              <a:latin typeface="Times New Roman" pitchFamily="18" charset="0"/>
            </a:endParaRPr>
          </a:p>
          <a:p>
            <a:pPr>
              <a:spcBef>
                <a:spcPct val="10000"/>
              </a:spcBef>
            </a:pPr>
            <a:endParaRPr lang="en-US" sz="2800" dirty="0" smtClean="0">
              <a:latin typeface="Times New Roman" pitchFamily="18" charset="0"/>
            </a:endParaRPr>
          </a:p>
          <a:p>
            <a:pPr>
              <a:spcBef>
                <a:spcPct val="10000"/>
              </a:spcBef>
            </a:pPr>
            <a:endParaRPr lang="en-US" sz="2800" dirty="0" smtClean="0">
              <a:latin typeface="Times New Roman" pitchFamily="18" charset="0"/>
            </a:endParaRPr>
          </a:p>
          <a:p>
            <a:pPr>
              <a:spcBef>
                <a:spcPct val="10000"/>
              </a:spcBef>
            </a:pPr>
            <a:r>
              <a:rPr lang="en-US" dirty="0" smtClean="0">
                <a:latin typeface="Helvetica" pitchFamily="34" charset="0"/>
                <a:cs typeface="Helvetica" pitchFamily="34" charset="0"/>
              </a:rPr>
              <a:t>Continuous Positive Air Pressure (CPAP) therapy was recommended in 44 (29%) safety critical workers of the moderate-severe cases.</a:t>
            </a:r>
            <a:endParaRPr lang="en-US" dirty="0">
              <a:latin typeface="Helvetica" pitchFamily="34" charset="0"/>
              <a:cs typeface="Helvetica" pitchFamily="34" charset="0"/>
            </a:endParaRPr>
          </a:p>
        </p:txBody>
      </p:sp>
      <p:sp>
        <p:nvSpPr>
          <p:cNvPr id="30" name="Rectangle 180"/>
          <p:cNvSpPr>
            <a:spLocks noChangeArrowheads="1"/>
          </p:cNvSpPr>
          <p:nvPr/>
        </p:nvSpPr>
        <p:spPr bwMode="auto">
          <a:xfrm>
            <a:off x="9529010" y="601358"/>
            <a:ext cx="21897473"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pPr algn="ctr">
              <a:defRPr/>
            </a:pPr>
            <a:r>
              <a:rPr lang="en-GB" sz="8000" b="1" dirty="0" smtClean="0"/>
              <a:t>Updated Results on Screening for Sleep Disorders and OSA </a:t>
            </a:r>
            <a:r>
              <a:rPr lang="en-GB" sz="8000" b="1" dirty="0"/>
              <a:t>Risk in Remote Mining </a:t>
            </a:r>
            <a:r>
              <a:rPr lang="en-GB" sz="8000" b="1" dirty="0" smtClean="0"/>
              <a:t>Employees </a:t>
            </a:r>
            <a:endParaRPr lang="en-US" sz="8800" b="1" dirty="0">
              <a:ln>
                <a:solidFill>
                  <a:schemeClr val="bg1"/>
                </a:solidFill>
              </a:ln>
              <a:latin typeface="Calibri"/>
              <a:ea typeface="ＭＳ Ｐゴシック" charset="0"/>
              <a:cs typeface="ＭＳ Ｐゴシック" charset="0"/>
            </a:endParaRPr>
          </a:p>
        </p:txBody>
      </p:sp>
      <p:sp>
        <p:nvSpPr>
          <p:cNvPr id="32" name="TextBox 31"/>
          <p:cNvSpPr txBox="1"/>
          <p:nvPr/>
        </p:nvSpPr>
        <p:spPr>
          <a:xfrm>
            <a:off x="577516" y="601264"/>
            <a:ext cx="9102512" cy="9325630"/>
          </a:xfrm>
          <a:prstGeom prst="rect">
            <a:avLst/>
          </a:prstGeom>
          <a:solidFill>
            <a:schemeClr val="accent1"/>
          </a:solidFill>
          <a:ln w="3175">
            <a:solidFill>
              <a:schemeClr val="tx1"/>
            </a:solidFill>
          </a:ln>
        </p:spPr>
        <p:txBody>
          <a:bodyPr wrap="square" rtlCol="0">
            <a:spAutoFit/>
          </a:bodyPr>
          <a:lstStyle/>
          <a:p>
            <a:r>
              <a:rPr lang="en-GB" sz="2000" b="1" dirty="0" smtClean="0"/>
              <a:t>Introduction</a:t>
            </a:r>
            <a:r>
              <a:rPr lang="en-GB" sz="2000" dirty="0" smtClean="0"/>
              <a:t>: Sleep disordered breathing (SDB) and Obstructive Sleep Apnea (OSA) has been shown to be independently associated with an increase in work-related injuries and fatigue-related incidents. This study examines the methodology used to assess the incidence of moderate to severe OSA risk in remote Australian mining employees January 2012 to January 2014.</a:t>
            </a:r>
            <a:endParaRPr lang="en-AU" sz="2000" dirty="0" smtClean="0"/>
          </a:p>
          <a:p>
            <a:r>
              <a:rPr lang="en-GB" sz="2000" b="1" dirty="0" smtClean="0"/>
              <a:t>Methods</a:t>
            </a:r>
            <a:r>
              <a:rPr lang="en-GB" sz="2000" dirty="0" smtClean="0"/>
              <a:t>: Employees who met inclusion criteria, completed on site, co-morbidity and ESS questionnaires and an overnight/day ApneaLink™ (Level 4) test which recorded airflow, oximetry and pulse rate. Data was manually analyzed by sleep technologists and reported on by sleep physicians.</a:t>
            </a:r>
            <a:endParaRPr lang="en-AU" sz="2000" dirty="0" smtClean="0"/>
          </a:p>
          <a:p>
            <a:r>
              <a:rPr lang="en-GB" sz="2000" b="1" dirty="0" smtClean="0"/>
              <a:t>Results</a:t>
            </a:r>
            <a:r>
              <a:rPr lang="en-GB" sz="2000" dirty="0" smtClean="0"/>
              <a:t>: A total of 602 employees from remote sites throughout Australia were studied. The average scores were, AGE:38; BMI:30.7; ESS:8; AHI:12; ODI:12; Lowest SpO²::86%  and the OSA risk based on AHI was; Normal (&lt;5):44%; Mild (5&lt;15):31%; Moderate 15&lt;30):14%; Severe (≥30):11%.</a:t>
            </a:r>
            <a:endParaRPr lang="en-AU" sz="2000" dirty="0" smtClean="0"/>
          </a:p>
          <a:p>
            <a:r>
              <a:rPr lang="en-GB" sz="2000" u="sng" dirty="0" smtClean="0"/>
              <a:t>Males n=531</a:t>
            </a:r>
            <a:r>
              <a:rPr lang="en-GB" sz="2000" dirty="0" smtClean="0"/>
              <a:t>: Average AGE:39; BMI:31; ESS:8; AHI:14; ODI:13; Lowest SpO²::85% </a:t>
            </a:r>
            <a:endParaRPr lang="en-AU" sz="2000" dirty="0" smtClean="0"/>
          </a:p>
          <a:p>
            <a:r>
              <a:rPr lang="en-GB" sz="2000" dirty="0" smtClean="0"/>
              <a:t>OSA risk (AHI): Normal (&lt;5):40%; Mild (5&lt;15):33%; Moderate (15&lt;30):15%; Severe (≥30):12%</a:t>
            </a:r>
            <a:endParaRPr lang="en-AU" sz="2000" dirty="0" smtClean="0"/>
          </a:p>
          <a:p>
            <a:r>
              <a:rPr lang="en-GB" sz="2000" u="sng" dirty="0" smtClean="0"/>
              <a:t>Females n=71</a:t>
            </a:r>
            <a:r>
              <a:rPr lang="en-GB" sz="2000" dirty="0" smtClean="0"/>
              <a:t>: Average AGE:37; BMI:29; ESS:8; AHI:4; ODI:5; Lowest SpO²::88%.</a:t>
            </a:r>
            <a:endParaRPr lang="en-AU" sz="2000" dirty="0" smtClean="0"/>
          </a:p>
          <a:p>
            <a:r>
              <a:rPr lang="en-GB" sz="2000" dirty="0" smtClean="0"/>
              <a:t>OSA risk (AHI): Normal (&lt;5):76%; Mild (5&lt;15):19%; Moderate (15&lt;30):3%; Severe (≥30):3%</a:t>
            </a:r>
            <a:endParaRPr lang="en-AU" sz="2000" dirty="0" smtClean="0"/>
          </a:p>
          <a:p>
            <a:r>
              <a:rPr lang="en-GB" sz="2000" dirty="0" smtClean="0"/>
              <a:t>Self reported excessive health support, clinical follow up and identifying some causes of fatigue. sleepiness (ESS &gt;10) was 36% overall and obesity was observed in 43% (BMI≥30). </a:t>
            </a:r>
            <a:endParaRPr lang="en-AU" sz="2000" dirty="0" smtClean="0"/>
          </a:p>
          <a:p>
            <a:r>
              <a:rPr lang="en-GB" sz="2000" b="1" dirty="0" smtClean="0"/>
              <a:t>Conclusion</a:t>
            </a:r>
            <a:r>
              <a:rPr lang="en-GB" sz="2000" dirty="0" smtClean="0"/>
              <a:t>: </a:t>
            </a:r>
            <a:r>
              <a:rPr lang="en-AU" sz="2000" dirty="0" smtClean="0"/>
              <a:t>Sleep apnea is a significant and unrecognized problem in remote mining employees. </a:t>
            </a:r>
            <a:r>
              <a:rPr lang="en-GB" sz="2000" dirty="0" smtClean="0"/>
              <a:t>Almost one third of male mining employees have a moderate to severe risk of OSA. Screening for Sleep Disorders and OSA risk in employees plays an important role in providing prompt and cost effective access to sleep health support, clinical follow up and identifying some causes of fatigue.</a:t>
            </a:r>
            <a:endParaRPr lang="en-AU" sz="2000" dirty="0"/>
          </a:p>
        </p:txBody>
      </p:sp>
      <p:pic>
        <p:nvPicPr>
          <p:cNvPr id="33" name="Picture 16" descr="C:\SHS Folder\LOGO\SHS logo_4 clr.jpg"/>
          <p:cNvPicPr>
            <a:picLocks noChangeAspect="1" noChangeArrowheads="1"/>
          </p:cNvPicPr>
          <p:nvPr/>
        </p:nvPicPr>
        <p:blipFill>
          <a:blip r:embed="rId10"/>
          <a:srcRect/>
          <a:stretch>
            <a:fillRect/>
          </a:stretch>
        </p:blipFill>
        <p:spPr bwMode="auto">
          <a:xfrm>
            <a:off x="26895972" y="48356512"/>
            <a:ext cx="5108028" cy="2849888"/>
          </a:xfrm>
          <a:prstGeom prst="rect">
            <a:avLst/>
          </a:prstGeom>
          <a:noFill/>
        </p:spPr>
      </p:pic>
      <p:pic>
        <p:nvPicPr>
          <p:cNvPr id="37" name="Picture 36"/>
          <p:cNvPicPr/>
          <p:nvPr/>
        </p:nvPicPr>
        <p:blipFill>
          <a:blip r:embed="rId11" cstate="print"/>
          <a:srcRect t="43248" r="42047"/>
          <a:stretch>
            <a:fillRect/>
          </a:stretch>
        </p:blipFill>
        <p:spPr bwMode="auto">
          <a:xfrm>
            <a:off x="23820867" y="22529755"/>
            <a:ext cx="6609071" cy="5217555"/>
          </a:xfrm>
          <a:prstGeom prst="rect">
            <a:avLst/>
          </a:prstGeom>
          <a:noFill/>
          <a:ln w="9525">
            <a:noFill/>
            <a:miter lim="800000"/>
            <a:headEnd/>
            <a:tailEnd/>
          </a:ln>
        </p:spPr>
      </p:pic>
      <p:sp>
        <p:nvSpPr>
          <p:cNvPr id="29" name="Text Box 7"/>
          <p:cNvSpPr txBox="1">
            <a:spLocks noChangeArrowheads="1"/>
          </p:cNvSpPr>
          <p:nvPr/>
        </p:nvSpPr>
        <p:spPr bwMode="auto">
          <a:xfrm>
            <a:off x="877613" y="10683766"/>
            <a:ext cx="8261132" cy="10878206"/>
          </a:xfrm>
          <a:prstGeom prst="rect">
            <a:avLst/>
          </a:prstGeom>
          <a:solidFill>
            <a:schemeClr val="bg1"/>
          </a:solidFill>
          <a:ln w="38100">
            <a:solidFill>
              <a:srgbClr val="000000"/>
            </a:solidFill>
            <a:round/>
            <a:headEnd/>
            <a:tailEnd/>
          </a:ln>
        </p:spPr>
        <p:txBody>
          <a:bodyPr lIns="914400" tIns="457200" rIns="914400" bIns="914400"/>
          <a:lstStyle/>
          <a:p>
            <a:pPr algn="just">
              <a:spcBef>
                <a:spcPct val="50000"/>
              </a:spcBef>
              <a:tabLst>
                <a:tab pos="500063" algn="l"/>
              </a:tabLst>
            </a:pPr>
            <a:r>
              <a:rPr lang="en-US" sz="5400" b="1" dirty="0">
                <a:latin typeface="Calibri" pitchFamily="34" charset="0"/>
              </a:rPr>
              <a:t>Introduction</a:t>
            </a:r>
          </a:p>
          <a:p>
            <a:r>
              <a:rPr lang="en-GB" dirty="0"/>
              <a:t>Sleep disordered breathing (SDB) and Obstructive Sleep Apnea (OSA) </a:t>
            </a:r>
            <a:r>
              <a:rPr lang="en-GB" dirty="0" smtClean="0"/>
              <a:t>have </a:t>
            </a:r>
            <a:r>
              <a:rPr lang="en-GB" dirty="0"/>
              <a:t>been shown to be independently associated with an increase in work-related </a:t>
            </a:r>
            <a:r>
              <a:rPr lang="en-GB" dirty="0" smtClean="0"/>
              <a:t>injuries¹, </a:t>
            </a:r>
            <a:r>
              <a:rPr lang="en-GB" dirty="0"/>
              <a:t>fatigue-related </a:t>
            </a:r>
            <a:r>
              <a:rPr lang="en-GB" dirty="0" smtClean="0"/>
              <a:t>incidents and vehicle accidents²˒³. </a:t>
            </a:r>
            <a:r>
              <a:rPr lang="en-AU" dirty="0" smtClean="0"/>
              <a:t>Inadequate restorative sleep is the major cause of fatigue in the workplace. </a:t>
            </a:r>
            <a:r>
              <a:rPr lang="en-GB" dirty="0" smtClean="0"/>
              <a:t>This </a:t>
            </a:r>
            <a:r>
              <a:rPr lang="en-GB" dirty="0"/>
              <a:t>study examines the methodology used to assess the incidence of moderate to severe OSA risk in remote Australian mining employees </a:t>
            </a:r>
            <a:r>
              <a:rPr lang="en-GB" dirty="0" smtClean="0"/>
              <a:t>from January 2012 to January 2014, many of whom worked in safety critical roles.</a:t>
            </a:r>
            <a:endParaRPr lang="en-US" dirty="0">
              <a:latin typeface="Times New Roman" pitchFamily="18" charset="0"/>
            </a:endParaRPr>
          </a:p>
        </p:txBody>
      </p:sp>
      <p:graphicFrame>
        <p:nvGraphicFramePr>
          <p:cNvPr id="35" name="Chart 34"/>
          <p:cNvGraphicFramePr/>
          <p:nvPr/>
        </p:nvGraphicFramePr>
        <p:xfrm>
          <a:off x="23241000" y="30156150"/>
          <a:ext cx="7829551" cy="6076950"/>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36" name="Chart 35"/>
          <p:cNvGraphicFramePr/>
          <p:nvPr/>
        </p:nvGraphicFramePr>
        <p:xfrm>
          <a:off x="23926800" y="16211550"/>
          <a:ext cx="6877050" cy="5142441"/>
        </p:xfrm>
        <a:graphic>
          <a:graphicData uri="http://schemas.openxmlformats.org/drawingml/2006/chart">
            <c:chart xmlns:c="http://schemas.openxmlformats.org/drawingml/2006/chart" xmlns:r="http://schemas.openxmlformats.org/officeDocument/2006/relationships" r:id="rId13"/>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themeOverride>
</file>

<file path=docProps/app.xml><?xml version="1.0" encoding="utf-8"?>
<Properties xmlns="http://schemas.openxmlformats.org/officeDocument/2006/extended-properties" xmlns:vt="http://schemas.openxmlformats.org/officeDocument/2006/docPropsVTypes">
  <TotalTime>18414</TotalTime>
  <Words>1129</Words>
  <Application>Microsoft Office PowerPoint</Application>
  <PresentationFormat>Custom</PresentationFormat>
  <Paragraphs>180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Slide 1</vt:lpstr>
    </vt:vector>
  </TitlesOfParts>
  <LinksUpToDate>false</LinksUpToDate>
  <SharedDoc>false</SharedDoc>
  <HyperlinkBase>http://colinpurrington.com/tips/academic/posterdesign</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template</dc:title>
  <dc:subject>conference poster</dc:subject>
  <dc:creator>Colin Purrington</dc:creator>
  <cp:keywords>poster, conference, session, meeting, symposium, research, presentation</cp:keywords>
  <dc:description>This template is free for you to use to create your poster.  Do not host this file on your own server, even in adapted form. If you need to post a template, please steal somebody else's or just make your own (it's easy).  Thanks!</dc:description>
  <cp:lastModifiedBy>Rhonda</cp:lastModifiedBy>
  <cp:revision>558</cp:revision>
  <cp:lastPrinted>2011-10-30T12:54:45Z</cp:lastPrinted>
  <dcterms:created xsi:type="dcterms:W3CDTF">2012-06-12T14:08:55Z</dcterms:created>
  <dcterms:modified xsi:type="dcterms:W3CDTF">2015-03-25T10:07:08Z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